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366" r:id="rId4"/>
    <p:sldId id="356" r:id="rId5"/>
    <p:sldId id="363" r:id="rId6"/>
    <p:sldId id="364" r:id="rId7"/>
    <p:sldId id="365" r:id="rId8"/>
    <p:sldId id="372" r:id="rId9"/>
    <p:sldId id="259" r:id="rId10"/>
    <p:sldId id="367" r:id="rId11"/>
    <p:sldId id="368" r:id="rId12"/>
    <p:sldId id="260" r:id="rId13"/>
    <p:sldId id="373" r:id="rId14"/>
    <p:sldId id="369" r:id="rId15"/>
    <p:sldId id="370" r:id="rId16"/>
    <p:sldId id="371" r:id="rId17"/>
  </p:sldIdLst>
  <p:sldSz cx="10795000" cy="7200900"/>
  <p:notesSz cx="10795000" cy="72009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tente Windows" initials="UW" lastIdx="1" clrIdx="0">
    <p:extLst>
      <p:ext uri="{19B8F6BF-5375-455C-9EA6-DF929625EA0E}">
        <p15:presenceInfo xmlns:p15="http://schemas.microsoft.com/office/powerpoint/2012/main" userId="Utente Window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79C98"/>
    <a:srgbClr val="00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1326" y="11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10196" y="2232279"/>
            <a:ext cx="9182227" cy="1512188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20393" y="4032504"/>
            <a:ext cx="7561833" cy="1800225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sz="1600" b="1" spc="-20" dirty="0">
                <a:solidFill>
                  <a:srgbClr val="FFFFFF"/>
                </a:solidFill>
                <a:latin typeface="Gill Sans MT"/>
                <a:cs typeface="Gill Sans MT"/>
              </a:rPr>
              <a:t>W</a:t>
            </a:r>
            <a:r>
              <a:rPr sz="1600" b="1" spc="-25" dirty="0">
                <a:solidFill>
                  <a:srgbClr val="FFFFFF"/>
                </a:solidFill>
                <a:latin typeface="Gill Sans MT"/>
                <a:cs typeface="Gill Sans MT"/>
              </a:rPr>
              <a:t>W</a:t>
            </a:r>
            <a:r>
              <a:rPr sz="1600" b="1" spc="-229" dirty="0">
                <a:solidFill>
                  <a:srgbClr val="FFFFFF"/>
                </a:solidFill>
                <a:latin typeface="Gill Sans MT"/>
                <a:cs typeface="Gill Sans MT"/>
              </a:rPr>
              <a:t>W</a:t>
            </a:r>
            <a:r>
              <a:rPr sz="1600" b="1" spc="-10" dirty="0">
                <a:solidFill>
                  <a:srgbClr val="FFFFFF"/>
                </a:solidFill>
                <a:latin typeface="Gill Sans MT"/>
                <a:cs typeface="Gill Sans MT"/>
              </a:rPr>
              <a:t>.AS</a:t>
            </a:r>
            <a:r>
              <a:rPr sz="1600" b="1" spc="-20" dirty="0">
                <a:solidFill>
                  <a:srgbClr val="FFFFFF"/>
                </a:solidFill>
                <a:latin typeface="Gill Sans MT"/>
                <a:cs typeface="Gill Sans MT"/>
              </a:rPr>
              <a:t>S</a:t>
            </a:r>
            <a:r>
              <a:rPr sz="1600" b="1" spc="-15" dirty="0">
                <a:solidFill>
                  <a:srgbClr val="FFFFFF"/>
                </a:solidFill>
                <a:latin typeface="Gill Sans MT"/>
                <a:cs typeface="Gill Sans MT"/>
              </a:rPr>
              <a:t>O</a:t>
            </a:r>
            <a:r>
              <a:rPr sz="1600" b="1" spc="-20" dirty="0">
                <a:solidFill>
                  <a:srgbClr val="FFFFFF"/>
                </a:solidFill>
                <a:latin typeface="Gill Sans MT"/>
                <a:cs typeface="Gill Sans MT"/>
              </a:rPr>
              <a:t>3</a:t>
            </a:r>
            <a:r>
              <a:rPr sz="1600" b="1" spc="-15" dirty="0">
                <a:solidFill>
                  <a:srgbClr val="FFFFFF"/>
                </a:solidFill>
                <a:latin typeface="Gill Sans MT"/>
                <a:cs typeface="Gill Sans MT"/>
              </a:rPr>
              <a:t>60</a:t>
            </a:r>
            <a:r>
              <a:rPr sz="1600" b="1" spc="0" dirty="0">
                <a:solidFill>
                  <a:srgbClr val="FFFFFF"/>
                </a:solidFill>
                <a:latin typeface="Gill Sans MT"/>
                <a:cs typeface="Gill Sans MT"/>
              </a:rPr>
              <a:t>.</a:t>
            </a:r>
            <a:r>
              <a:rPr sz="1600" b="1" spc="-10" dirty="0">
                <a:solidFill>
                  <a:srgbClr val="FFFFFF"/>
                </a:solidFill>
                <a:latin typeface="Gill Sans MT"/>
                <a:cs typeface="Gill Sans MT"/>
              </a:rPr>
              <a:t>IT</a:t>
            </a:r>
            <a:endParaRPr sz="1600">
              <a:latin typeface="Gill Sans MT"/>
              <a:cs typeface="Gill Sans MT"/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10/13/2020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sz="1600" b="1" spc="-20" dirty="0">
                <a:solidFill>
                  <a:srgbClr val="FFFFFF"/>
                </a:solidFill>
                <a:latin typeface="Gill Sans MT"/>
                <a:cs typeface="Gill Sans MT"/>
              </a:rPr>
              <a:t>W</a:t>
            </a:r>
            <a:r>
              <a:rPr sz="1600" b="1" spc="-25" dirty="0">
                <a:solidFill>
                  <a:srgbClr val="FFFFFF"/>
                </a:solidFill>
                <a:latin typeface="Gill Sans MT"/>
                <a:cs typeface="Gill Sans MT"/>
              </a:rPr>
              <a:t>W</a:t>
            </a:r>
            <a:r>
              <a:rPr sz="1600" b="1" spc="-229" dirty="0">
                <a:solidFill>
                  <a:srgbClr val="FFFFFF"/>
                </a:solidFill>
                <a:latin typeface="Gill Sans MT"/>
                <a:cs typeface="Gill Sans MT"/>
              </a:rPr>
              <a:t>W</a:t>
            </a:r>
            <a:r>
              <a:rPr sz="1600" b="1" spc="-10" dirty="0">
                <a:solidFill>
                  <a:srgbClr val="FFFFFF"/>
                </a:solidFill>
                <a:latin typeface="Gill Sans MT"/>
                <a:cs typeface="Gill Sans MT"/>
              </a:rPr>
              <a:t>.AS</a:t>
            </a:r>
            <a:r>
              <a:rPr sz="1600" b="1" spc="-20" dirty="0">
                <a:solidFill>
                  <a:srgbClr val="FFFFFF"/>
                </a:solidFill>
                <a:latin typeface="Gill Sans MT"/>
                <a:cs typeface="Gill Sans MT"/>
              </a:rPr>
              <a:t>S</a:t>
            </a:r>
            <a:r>
              <a:rPr sz="1600" b="1" spc="-15" dirty="0">
                <a:solidFill>
                  <a:srgbClr val="FFFFFF"/>
                </a:solidFill>
                <a:latin typeface="Gill Sans MT"/>
                <a:cs typeface="Gill Sans MT"/>
              </a:rPr>
              <a:t>O</a:t>
            </a:r>
            <a:r>
              <a:rPr sz="1600" b="1" spc="-20" dirty="0">
                <a:solidFill>
                  <a:srgbClr val="FFFFFF"/>
                </a:solidFill>
                <a:latin typeface="Gill Sans MT"/>
                <a:cs typeface="Gill Sans MT"/>
              </a:rPr>
              <a:t>3</a:t>
            </a:r>
            <a:r>
              <a:rPr sz="1600" b="1" spc="-15" dirty="0">
                <a:solidFill>
                  <a:srgbClr val="FFFFFF"/>
                </a:solidFill>
                <a:latin typeface="Gill Sans MT"/>
                <a:cs typeface="Gill Sans MT"/>
              </a:rPr>
              <a:t>60</a:t>
            </a:r>
            <a:r>
              <a:rPr sz="1600" b="1" spc="0" dirty="0">
                <a:solidFill>
                  <a:srgbClr val="FFFFFF"/>
                </a:solidFill>
                <a:latin typeface="Gill Sans MT"/>
                <a:cs typeface="Gill Sans MT"/>
              </a:rPr>
              <a:t>.</a:t>
            </a:r>
            <a:r>
              <a:rPr sz="1600" b="1" spc="-10" dirty="0">
                <a:solidFill>
                  <a:srgbClr val="FFFFFF"/>
                </a:solidFill>
                <a:latin typeface="Gill Sans MT"/>
                <a:cs typeface="Gill Sans MT"/>
              </a:rPr>
              <a:t>IT</a:t>
            </a:r>
            <a:endParaRPr sz="1600">
              <a:latin typeface="Gill Sans MT"/>
              <a:cs typeface="Gill Sans MT"/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10/13/2020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40131" y="1656207"/>
            <a:ext cx="4699139" cy="475259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488429" y="1349628"/>
            <a:ext cx="3492500" cy="4794203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sz="1600" b="1" spc="-20" dirty="0">
                <a:solidFill>
                  <a:srgbClr val="FFFFFF"/>
                </a:solidFill>
                <a:latin typeface="Gill Sans MT"/>
                <a:cs typeface="Gill Sans MT"/>
              </a:rPr>
              <a:t>W</a:t>
            </a:r>
            <a:r>
              <a:rPr sz="1600" b="1" spc="-25" dirty="0">
                <a:solidFill>
                  <a:srgbClr val="FFFFFF"/>
                </a:solidFill>
                <a:latin typeface="Gill Sans MT"/>
                <a:cs typeface="Gill Sans MT"/>
              </a:rPr>
              <a:t>W</a:t>
            </a:r>
            <a:r>
              <a:rPr sz="1600" b="1" spc="-229" dirty="0">
                <a:solidFill>
                  <a:srgbClr val="FFFFFF"/>
                </a:solidFill>
                <a:latin typeface="Gill Sans MT"/>
                <a:cs typeface="Gill Sans MT"/>
              </a:rPr>
              <a:t>W</a:t>
            </a:r>
            <a:r>
              <a:rPr sz="1600" b="1" spc="-10" dirty="0">
                <a:solidFill>
                  <a:srgbClr val="FFFFFF"/>
                </a:solidFill>
                <a:latin typeface="Gill Sans MT"/>
                <a:cs typeface="Gill Sans MT"/>
              </a:rPr>
              <a:t>.AS</a:t>
            </a:r>
            <a:r>
              <a:rPr sz="1600" b="1" spc="-20" dirty="0">
                <a:solidFill>
                  <a:srgbClr val="FFFFFF"/>
                </a:solidFill>
                <a:latin typeface="Gill Sans MT"/>
                <a:cs typeface="Gill Sans MT"/>
              </a:rPr>
              <a:t>S</a:t>
            </a:r>
            <a:r>
              <a:rPr sz="1600" b="1" spc="-15" dirty="0">
                <a:solidFill>
                  <a:srgbClr val="FFFFFF"/>
                </a:solidFill>
                <a:latin typeface="Gill Sans MT"/>
                <a:cs typeface="Gill Sans MT"/>
              </a:rPr>
              <a:t>O</a:t>
            </a:r>
            <a:r>
              <a:rPr sz="1600" b="1" spc="-20" dirty="0">
                <a:solidFill>
                  <a:srgbClr val="FFFFFF"/>
                </a:solidFill>
                <a:latin typeface="Gill Sans MT"/>
                <a:cs typeface="Gill Sans MT"/>
              </a:rPr>
              <a:t>3</a:t>
            </a:r>
            <a:r>
              <a:rPr sz="1600" b="1" spc="-15" dirty="0">
                <a:solidFill>
                  <a:srgbClr val="FFFFFF"/>
                </a:solidFill>
                <a:latin typeface="Gill Sans MT"/>
                <a:cs typeface="Gill Sans MT"/>
              </a:rPr>
              <a:t>60</a:t>
            </a:r>
            <a:r>
              <a:rPr sz="1600" b="1" spc="0" dirty="0">
                <a:solidFill>
                  <a:srgbClr val="FFFFFF"/>
                </a:solidFill>
                <a:latin typeface="Gill Sans MT"/>
                <a:cs typeface="Gill Sans MT"/>
              </a:rPr>
              <a:t>.</a:t>
            </a:r>
            <a:r>
              <a:rPr sz="1600" b="1" spc="-10" dirty="0">
                <a:solidFill>
                  <a:srgbClr val="FFFFFF"/>
                </a:solidFill>
                <a:latin typeface="Gill Sans MT"/>
                <a:cs typeface="Gill Sans MT"/>
              </a:rPr>
              <a:t>IT</a:t>
            </a:r>
            <a:endParaRPr sz="1600">
              <a:latin typeface="Gill Sans MT"/>
              <a:cs typeface="Gill Sans MT"/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10/13/2020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sz="1600" b="1" spc="-20" dirty="0">
                <a:solidFill>
                  <a:srgbClr val="FFFFFF"/>
                </a:solidFill>
                <a:latin typeface="Gill Sans MT"/>
                <a:cs typeface="Gill Sans MT"/>
              </a:rPr>
              <a:t>W</a:t>
            </a:r>
            <a:r>
              <a:rPr sz="1600" b="1" spc="-25" dirty="0">
                <a:solidFill>
                  <a:srgbClr val="FFFFFF"/>
                </a:solidFill>
                <a:latin typeface="Gill Sans MT"/>
                <a:cs typeface="Gill Sans MT"/>
              </a:rPr>
              <a:t>W</a:t>
            </a:r>
            <a:r>
              <a:rPr sz="1600" b="1" spc="-229" dirty="0">
                <a:solidFill>
                  <a:srgbClr val="FFFFFF"/>
                </a:solidFill>
                <a:latin typeface="Gill Sans MT"/>
                <a:cs typeface="Gill Sans MT"/>
              </a:rPr>
              <a:t>W</a:t>
            </a:r>
            <a:r>
              <a:rPr sz="1600" b="1" spc="-10" dirty="0">
                <a:solidFill>
                  <a:srgbClr val="FFFFFF"/>
                </a:solidFill>
                <a:latin typeface="Gill Sans MT"/>
                <a:cs typeface="Gill Sans MT"/>
              </a:rPr>
              <a:t>.AS</a:t>
            </a:r>
            <a:r>
              <a:rPr sz="1600" b="1" spc="-20" dirty="0">
                <a:solidFill>
                  <a:srgbClr val="FFFFFF"/>
                </a:solidFill>
                <a:latin typeface="Gill Sans MT"/>
                <a:cs typeface="Gill Sans MT"/>
              </a:rPr>
              <a:t>S</a:t>
            </a:r>
            <a:r>
              <a:rPr sz="1600" b="1" spc="-15" dirty="0">
                <a:solidFill>
                  <a:srgbClr val="FFFFFF"/>
                </a:solidFill>
                <a:latin typeface="Gill Sans MT"/>
                <a:cs typeface="Gill Sans MT"/>
              </a:rPr>
              <a:t>O</a:t>
            </a:r>
            <a:r>
              <a:rPr sz="1600" b="1" spc="-20" dirty="0">
                <a:solidFill>
                  <a:srgbClr val="FFFFFF"/>
                </a:solidFill>
                <a:latin typeface="Gill Sans MT"/>
                <a:cs typeface="Gill Sans MT"/>
              </a:rPr>
              <a:t>3</a:t>
            </a:r>
            <a:r>
              <a:rPr sz="1600" b="1" spc="-15" dirty="0">
                <a:solidFill>
                  <a:srgbClr val="FFFFFF"/>
                </a:solidFill>
                <a:latin typeface="Gill Sans MT"/>
                <a:cs typeface="Gill Sans MT"/>
              </a:rPr>
              <a:t>60</a:t>
            </a:r>
            <a:r>
              <a:rPr sz="1600" b="1" spc="0" dirty="0">
                <a:solidFill>
                  <a:srgbClr val="FFFFFF"/>
                </a:solidFill>
                <a:latin typeface="Gill Sans MT"/>
                <a:cs typeface="Gill Sans MT"/>
              </a:rPr>
              <a:t>.</a:t>
            </a:r>
            <a:r>
              <a:rPr sz="1600" b="1" spc="-10" dirty="0">
                <a:solidFill>
                  <a:srgbClr val="FFFFFF"/>
                </a:solidFill>
                <a:latin typeface="Gill Sans MT"/>
                <a:cs typeface="Gill Sans MT"/>
              </a:rPr>
              <a:t>IT</a:t>
            </a:r>
            <a:endParaRPr sz="1600">
              <a:latin typeface="Gill Sans MT"/>
              <a:cs typeface="Gill Sans MT"/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10/13/2020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6553200"/>
            <a:ext cx="10801350" cy="0"/>
          </a:xfrm>
          <a:custGeom>
            <a:avLst/>
            <a:gdLst/>
            <a:ahLst/>
            <a:cxnLst/>
            <a:rect l="l" t="t" r="r" b="b"/>
            <a:pathLst>
              <a:path w="10801350">
                <a:moveTo>
                  <a:pt x="0" y="0"/>
                </a:moveTo>
                <a:lnTo>
                  <a:pt x="10801350" y="0"/>
                </a:lnTo>
              </a:path>
            </a:pathLst>
          </a:custGeom>
          <a:ln w="9144">
            <a:solidFill>
              <a:srgbClr val="F6924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sz="1600" b="1" spc="-20" dirty="0">
                <a:solidFill>
                  <a:srgbClr val="FFFFFF"/>
                </a:solidFill>
                <a:latin typeface="Gill Sans MT"/>
                <a:cs typeface="Gill Sans MT"/>
              </a:rPr>
              <a:t>W</a:t>
            </a:r>
            <a:r>
              <a:rPr sz="1600" b="1" spc="-25" dirty="0">
                <a:solidFill>
                  <a:srgbClr val="FFFFFF"/>
                </a:solidFill>
                <a:latin typeface="Gill Sans MT"/>
                <a:cs typeface="Gill Sans MT"/>
              </a:rPr>
              <a:t>W</a:t>
            </a:r>
            <a:r>
              <a:rPr sz="1600" b="1" spc="-229" dirty="0">
                <a:solidFill>
                  <a:srgbClr val="FFFFFF"/>
                </a:solidFill>
                <a:latin typeface="Gill Sans MT"/>
                <a:cs typeface="Gill Sans MT"/>
              </a:rPr>
              <a:t>W</a:t>
            </a:r>
            <a:r>
              <a:rPr sz="1600" b="1" spc="-10" dirty="0">
                <a:solidFill>
                  <a:srgbClr val="FFFFFF"/>
                </a:solidFill>
                <a:latin typeface="Gill Sans MT"/>
                <a:cs typeface="Gill Sans MT"/>
              </a:rPr>
              <a:t>.AS</a:t>
            </a:r>
            <a:r>
              <a:rPr sz="1600" b="1" spc="-20" dirty="0">
                <a:solidFill>
                  <a:srgbClr val="FFFFFF"/>
                </a:solidFill>
                <a:latin typeface="Gill Sans MT"/>
                <a:cs typeface="Gill Sans MT"/>
              </a:rPr>
              <a:t>S</a:t>
            </a:r>
            <a:r>
              <a:rPr sz="1600" b="1" spc="-15" dirty="0">
                <a:solidFill>
                  <a:srgbClr val="FFFFFF"/>
                </a:solidFill>
                <a:latin typeface="Gill Sans MT"/>
                <a:cs typeface="Gill Sans MT"/>
              </a:rPr>
              <a:t>O</a:t>
            </a:r>
            <a:r>
              <a:rPr sz="1600" b="1" spc="-20" dirty="0">
                <a:solidFill>
                  <a:srgbClr val="FFFFFF"/>
                </a:solidFill>
                <a:latin typeface="Gill Sans MT"/>
                <a:cs typeface="Gill Sans MT"/>
              </a:rPr>
              <a:t>3</a:t>
            </a:r>
            <a:r>
              <a:rPr sz="1600" b="1" spc="-15" dirty="0">
                <a:solidFill>
                  <a:srgbClr val="FFFFFF"/>
                </a:solidFill>
                <a:latin typeface="Gill Sans MT"/>
                <a:cs typeface="Gill Sans MT"/>
              </a:rPr>
              <a:t>60</a:t>
            </a:r>
            <a:r>
              <a:rPr sz="1600" b="1" spc="0" dirty="0">
                <a:solidFill>
                  <a:srgbClr val="FFFFFF"/>
                </a:solidFill>
                <a:latin typeface="Gill Sans MT"/>
                <a:cs typeface="Gill Sans MT"/>
              </a:rPr>
              <a:t>.</a:t>
            </a:r>
            <a:r>
              <a:rPr sz="1600" b="1" spc="-10" dirty="0">
                <a:solidFill>
                  <a:srgbClr val="FFFFFF"/>
                </a:solidFill>
                <a:latin typeface="Gill Sans MT"/>
                <a:cs typeface="Gill Sans MT"/>
              </a:rPr>
              <a:t>IT</a:t>
            </a:r>
            <a:endParaRPr sz="1600">
              <a:latin typeface="Gill Sans MT"/>
              <a:cs typeface="Gill Sans MT"/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10/13/2020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809627" y="2236950"/>
            <a:ext cx="9175750" cy="1543526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619251" y="4080514"/>
            <a:ext cx="7556502" cy="184023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168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336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505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673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842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7010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3179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9347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69FBA0F-54C8-4A22-BCCF-81B72F3ADC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21F9A6-497F-4860-9CC6-C61C74BBEDE5}" type="datetimeFigureOut">
              <a:rPr lang="it-IT"/>
              <a:pPr>
                <a:defRPr/>
              </a:pPr>
              <a:t>13/10/2020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82541F6-1796-46FB-9676-95D5B932FD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018B175-134E-4954-8F5B-25A1DCE9B5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6E8FF5-C731-472C-89E1-3A5A881B2BF3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733689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98717" y="267969"/>
            <a:ext cx="10005184" cy="435713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92125" y="2651968"/>
            <a:ext cx="9818370" cy="1812081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641475" y="6663943"/>
            <a:ext cx="1945551" cy="256182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600" b="1" spc="-20" dirty="0">
                <a:solidFill>
                  <a:srgbClr val="FFFFFF"/>
                </a:solidFill>
                <a:latin typeface="Gill Sans MT"/>
                <a:cs typeface="Gill Sans MT"/>
              </a:rPr>
              <a:t>W</a:t>
            </a:r>
            <a:r>
              <a:rPr sz="1600" b="1" spc="-25" dirty="0">
                <a:solidFill>
                  <a:srgbClr val="FFFFFF"/>
                </a:solidFill>
                <a:latin typeface="Gill Sans MT"/>
                <a:cs typeface="Gill Sans MT"/>
              </a:rPr>
              <a:t>W</a:t>
            </a:r>
            <a:r>
              <a:rPr sz="1600" b="1" spc="-229" dirty="0">
                <a:solidFill>
                  <a:srgbClr val="FFFFFF"/>
                </a:solidFill>
                <a:latin typeface="Gill Sans MT"/>
                <a:cs typeface="Gill Sans MT"/>
              </a:rPr>
              <a:t>W</a:t>
            </a:r>
            <a:r>
              <a:rPr sz="1600" b="1" spc="-10" dirty="0">
                <a:solidFill>
                  <a:srgbClr val="FFFFFF"/>
                </a:solidFill>
                <a:latin typeface="Gill Sans MT"/>
                <a:cs typeface="Gill Sans MT"/>
              </a:rPr>
              <a:t>.AS</a:t>
            </a:r>
            <a:r>
              <a:rPr sz="1600" b="1" spc="-20" dirty="0">
                <a:solidFill>
                  <a:srgbClr val="FFFFFF"/>
                </a:solidFill>
                <a:latin typeface="Gill Sans MT"/>
                <a:cs typeface="Gill Sans MT"/>
              </a:rPr>
              <a:t>S</a:t>
            </a:r>
            <a:r>
              <a:rPr sz="1600" b="1" spc="-15" dirty="0">
                <a:solidFill>
                  <a:srgbClr val="FFFFFF"/>
                </a:solidFill>
                <a:latin typeface="Gill Sans MT"/>
                <a:cs typeface="Gill Sans MT"/>
              </a:rPr>
              <a:t>O</a:t>
            </a:r>
            <a:r>
              <a:rPr sz="1600" b="1" spc="-20" dirty="0">
                <a:solidFill>
                  <a:srgbClr val="FFFFFF"/>
                </a:solidFill>
                <a:latin typeface="Gill Sans MT"/>
                <a:cs typeface="Gill Sans MT"/>
              </a:rPr>
              <a:t>3</a:t>
            </a:r>
            <a:r>
              <a:rPr sz="1600" b="1" spc="-15" dirty="0">
                <a:solidFill>
                  <a:srgbClr val="FFFFFF"/>
                </a:solidFill>
                <a:latin typeface="Gill Sans MT"/>
                <a:cs typeface="Gill Sans MT"/>
              </a:rPr>
              <a:t>60</a:t>
            </a:r>
            <a:r>
              <a:rPr sz="1600" b="1" spc="0" dirty="0">
                <a:solidFill>
                  <a:srgbClr val="FFFFFF"/>
                </a:solidFill>
                <a:latin typeface="Gill Sans MT"/>
                <a:cs typeface="Gill Sans MT"/>
              </a:rPr>
              <a:t>.</a:t>
            </a:r>
            <a:r>
              <a:rPr sz="1600" b="1" spc="-10" dirty="0">
                <a:solidFill>
                  <a:srgbClr val="FFFFFF"/>
                </a:solidFill>
                <a:latin typeface="Gill Sans MT"/>
                <a:cs typeface="Gill Sans MT"/>
              </a:rPr>
              <a:t>IT</a:t>
            </a:r>
            <a:endParaRPr sz="1600">
              <a:latin typeface="Gill Sans MT"/>
              <a:cs typeface="Gill Sans MT"/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40131" y="6696837"/>
            <a:ext cx="2484602" cy="360045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10/13/2020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777886" y="6696837"/>
            <a:ext cx="2484602" cy="360045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asellaDiTesto 7">
            <a:extLst>
              <a:ext uri="{FF2B5EF4-FFF2-40B4-BE49-F238E27FC236}">
                <a16:creationId xmlns:a16="http://schemas.microsoft.com/office/drawing/2014/main" id="{6AF7FE24-4AF9-4414-90E1-A1892B7325FA}"/>
              </a:ext>
            </a:extLst>
          </p:cNvPr>
          <p:cNvSpPr txBox="1"/>
          <p:nvPr/>
        </p:nvSpPr>
        <p:spPr>
          <a:xfrm>
            <a:off x="825500" y="1695450"/>
            <a:ext cx="84582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6600" b="1" dirty="0">
                <a:solidFill>
                  <a:srgbClr val="579C98"/>
                </a:solidFill>
              </a:rPr>
              <a:t>BILANCI</a:t>
            </a:r>
          </a:p>
          <a:p>
            <a:r>
              <a:rPr lang="it-IT" sz="6600" b="1" dirty="0">
                <a:solidFill>
                  <a:srgbClr val="579C98"/>
                </a:solidFill>
              </a:rPr>
              <a:t>PER ENTI </a:t>
            </a:r>
          </a:p>
          <a:p>
            <a:r>
              <a:rPr lang="it-IT" sz="6600" b="1" dirty="0">
                <a:solidFill>
                  <a:srgbClr val="579C98"/>
                </a:solidFill>
              </a:rPr>
              <a:t>DEL TERZO SETTORE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191250"/>
            <a:ext cx="10797540" cy="1029102"/>
          </a:xfrm>
          <a:custGeom>
            <a:avLst/>
            <a:gdLst/>
            <a:ahLst/>
            <a:cxnLst/>
            <a:rect l="l" t="t" r="r" b="b"/>
            <a:pathLst>
              <a:path w="10797540" h="632458">
                <a:moveTo>
                  <a:pt x="10797540" y="632458"/>
                </a:moveTo>
                <a:lnTo>
                  <a:pt x="10797540" y="0"/>
                </a:lnTo>
                <a:lnTo>
                  <a:pt x="0" y="0"/>
                </a:lnTo>
                <a:lnTo>
                  <a:pt x="0" y="632458"/>
                </a:lnTo>
                <a:lnTo>
                  <a:pt x="10797540" y="632458"/>
                </a:lnTo>
                <a:close/>
              </a:path>
            </a:pathLst>
          </a:custGeom>
          <a:solidFill>
            <a:srgbClr val="00A09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60664A48-1AF9-4A5B-B4A8-35D5F966826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3500" y="6388211"/>
            <a:ext cx="2681288" cy="635179"/>
          </a:xfrm>
          <a:prstGeom prst="rect">
            <a:avLst/>
          </a:prstGeom>
        </p:spPr>
      </p:pic>
      <p:sp>
        <p:nvSpPr>
          <p:cNvPr id="7" name="CasellaDiTesto 6">
            <a:extLst>
              <a:ext uri="{FF2B5EF4-FFF2-40B4-BE49-F238E27FC236}">
                <a16:creationId xmlns:a16="http://schemas.microsoft.com/office/drawing/2014/main" id="{9F75CA55-D1F4-49B4-BD74-B22C9323F3DC}"/>
              </a:ext>
            </a:extLst>
          </p:cNvPr>
          <p:cNvSpPr txBox="1"/>
          <p:nvPr/>
        </p:nvSpPr>
        <p:spPr>
          <a:xfrm>
            <a:off x="430212" y="6521134"/>
            <a:ext cx="411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chemeClr val="bg1"/>
                </a:solidFill>
              </a:rPr>
              <a:t>WWW.ASSO360.IT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C01F2C33-0896-4AFA-80C5-52B149F4B3F4}"/>
              </a:ext>
            </a:extLst>
          </p:cNvPr>
          <p:cNvSpPr txBox="1"/>
          <p:nvPr/>
        </p:nvSpPr>
        <p:spPr>
          <a:xfrm>
            <a:off x="750570" y="857250"/>
            <a:ext cx="9296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Oltre alle 5 sezioni delle aree esistono altre sezioni:</a:t>
            </a:r>
          </a:p>
          <a:p>
            <a:endParaRPr lang="it-IT" dirty="0"/>
          </a:p>
        </p:txBody>
      </p:sp>
      <p:sp>
        <p:nvSpPr>
          <p:cNvPr id="9" name="Sottotitolo 8">
            <a:extLst>
              <a:ext uri="{FF2B5EF4-FFF2-40B4-BE49-F238E27FC236}">
                <a16:creationId xmlns:a16="http://schemas.microsoft.com/office/drawing/2014/main" id="{BD058E34-09E4-4ADE-878E-1F2366838E24}"/>
              </a:ext>
            </a:extLst>
          </p:cNvPr>
          <p:cNvSpPr txBox="1">
            <a:spLocks/>
          </p:cNvSpPr>
          <p:nvPr/>
        </p:nvSpPr>
        <p:spPr bwMode="auto">
          <a:xfrm>
            <a:off x="2462352" y="323850"/>
            <a:ext cx="5829046" cy="8630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3371" tIns="61686" rIns="123371" bIns="61686"/>
          <a:lstStyle/>
          <a:p>
            <a:pPr algn="ctr" eaLnBrk="1" hangingPunct="1">
              <a:spcBef>
                <a:spcPct val="20000"/>
              </a:spcBef>
              <a:buFont typeface="Arial" panose="020B0604020202020204" pitchFamily="34" charset="0"/>
              <a:buNone/>
              <a:defRPr/>
            </a:pPr>
            <a:r>
              <a:rPr lang="it-IT" altLang="it-IT" sz="2000" b="1" dirty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ea typeface="Open Sans Condensed"/>
                <a:cs typeface="Calibri" panose="020F0502020204030204" pitchFamily="34" charset="0"/>
              </a:rPr>
              <a:t>RENDICONTO PER CASSA</a:t>
            </a:r>
          </a:p>
        </p:txBody>
      </p:sp>
      <p:sp>
        <p:nvSpPr>
          <p:cNvPr id="3" name="CasellaDiTesto 2"/>
          <p:cNvSpPr txBox="1"/>
          <p:nvPr/>
        </p:nvSpPr>
        <p:spPr>
          <a:xfrm>
            <a:off x="825500" y="1314450"/>
            <a:ext cx="937260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it-IT" dirty="0"/>
              <a:t>Uscite da investimenti in immobilizzazioni o da deflussi di capitali di terzi (rimborso finanziamenti) Entrate da disinvestimenti in immobilizzazioni o da flussi di capitale di terzi (ricevimento di finanziamenti e di prestiti)</a:t>
            </a:r>
          </a:p>
          <a:p>
            <a:endParaRPr lang="it-IT" dirty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it-IT" dirty="0"/>
              <a:t>Avanzo/disavanzo d’esercizio prima di investimenti e disinvestimenti patrimoniali e finanziamenti</a:t>
            </a:r>
          </a:p>
          <a:p>
            <a:pPr algn="just"/>
            <a:r>
              <a:rPr lang="it-IT" dirty="0"/>
              <a:t>     Avanzo/disavanzo da entrate e uscite per investimenti e disinvestimenti patrimoniali e              finanziamenti </a:t>
            </a:r>
          </a:p>
          <a:p>
            <a:pPr algn="just"/>
            <a:r>
              <a:rPr lang="it-IT" dirty="0"/>
              <a:t>     </a:t>
            </a:r>
            <a:r>
              <a:rPr lang="it-IT" b="1" dirty="0"/>
              <a:t>Avanzo/disavanzo complessivo</a:t>
            </a:r>
          </a:p>
          <a:p>
            <a:endParaRPr lang="it-IT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it-IT" b="1" dirty="0"/>
              <a:t>Liquidità (saldi cassa e banca)</a:t>
            </a:r>
          </a:p>
          <a:p>
            <a:endParaRPr lang="it-IT" dirty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it-IT" dirty="0"/>
              <a:t>Prospetto dei costi e proventi figurativi: vengono riportati (facoltativamente) i costi ed i proventi quali ad esempio il costo del lavoro «figurativo» dei volontari dell’ETS. Infatti, per trasparenza e veridicità verso gli stakeholder, la normativa ha introdotto anche la possibilità di inserire nel rendiconto per cassa eventuali costi/proventi che mirano a valorizzare le componenti «non valorizzate» economicamente. Questi dati non devono essere inserite nel rendiconto per cassa</a:t>
            </a:r>
          </a:p>
        </p:txBody>
      </p:sp>
      <p:sp>
        <p:nvSpPr>
          <p:cNvPr id="4" name="Freccia circolare a sinistra 3"/>
          <p:cNvSpPr/>
          <p:nvPr/>
        </p:nvSpPr>
        <p:spPr>
          <a:xfrm>
            <a:off x="4178300" y="3752850"/>
            <a:ext cx="304800" cy="5334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5249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191250"/>
            <a:ext cx="10797540" cy="1029102"/>
          </a:xfrm>
          <a:custGeom>
            <a:avLst/>
            <a:gdLst/>
            <a:ahLst/>
            <a:cxnLst/>
            <a:rect l="l" t="t" r="r" b="b"/>
            <a:pathLst>
              <a:path w="10797540" h="632458">
                <a:moveTo>
                  <a:pt x="10797540" y="632458"/>
                </a:moveTo>
                <a:lnTo>
                  <a:pt x="10797540" y="0"/>
                </a:lnTo>
                <a:lnTo>
                  <a:pt x="0" y="0"/>
                </a:lnTo>
                <a:lnTo>
                  <a:pt x="0" y="632458"/>
                </a:lnTo>
                <a:lnTo>
                  <a:pt x="10797540" y="632458"/>
                </a:lnTo>
                <a:close/>
              </a:path>
            </a:pathLst>
          </a:custGeom>
          <a:solidFill>
            <a:srgbClr val="00A09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60664A48-1AF9-4A5B-B4A8-35D5F966826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3500" y="6388211"/>
            <a:ext cx="2681288" cy="635179"/>
          </a:xfrm>
          <a:prstGeom prst="rect">
            <a:avLst/>
          </a:prstGeom>
        </p:spPr>
      </p:pic>
      <p:sp>
        <p:nvSpPr>
          <p:cNvPr id="7" name="CasellaDiTesto 6">
            <a:extLst>
              <a:ext uri="{FF2B5EF4-FFF2-40B4-BE49-F238E27FC236}">
                <a16:creationId xmlns:a16="http://schemas.microsoft.com/office/drawing/2014/main" id="{9F75CA55-D1F4-49B4-BD74-B22C9323F3DC}"/>
              </a:ext>
            </a:extLst>
          </p:cNvPr>
          <p:cNvSpPr txBox="1"/>
          <p:nvPr/>
        </p:nvSpPr>
        <p:spPr>
          <a:xfrm>
            <a:off x="430212" y="6521134"/>
            <a:ext cx="411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chemeClr val="bg1"/>
                </a:solidFill>
              </a:rPr>
              <a:t>WWW.ASSO360.IT</a:t>
            </a:r>
          </a:p>
        </p:txBody>
      </p:sp>
      <p:sp>
        <p:nvSpPr>
          <p:cNvPr id="9" name="Sottotitolo 8">
            <a:extLst>
              <a:ext uri="{FF2B5EF4-FFF2-40B4-BE49-F238E27FC236}">
                <a16:creationId xmlns:a16="http://schemas.microsoft.com/office/drawing/2014/main" id="{BD058E34-09E4-4ADE-878E-1F2366838E24}"/>
              </a:ext>
            </a:extLst>
          </p:cNvPr>
          <p:cNvSpPr txBox="1">
            <a:spLocks/>
          </p:cNvSpPr>
          <p:nvPr/>
        </p:nvSpPr>
        <p:spPr bwMode="auto">
          <a:xfrm>
            <a:off x="2462352" y="762083"/>
            <a:ext cx="5829046" cy="8630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3371" tIns="61686" rIns="123371" bIns="61686"/>
          <a:lstStyle/>
          <a:p>
            <a:pPr algn="ctr" eaLnBrk="1" hangingPunct="1">
              <a:spcBef>
                <a:spcPct val="20000"/>
              </a:spcBef>
              <a:buFont typeface="Arial" panose="020B0604020202020204" pitchFamily="34" charset="0"/>
              <a:buNone/>
              <a:defRPr/>
            </a:pPr>
            <a:r>
              <a:rPr lang="it-IT" altLang="it-IT" sz="2000" b="1" dirty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ea typeface="Open Sans Condensed"/>
                <a:cs typeface="Calibri" panose="020F0502020204030204" pitchFamily="34" charset="0"/>
              </a:rPr>
              <a:t>RENDICONTO PER CASSA – CRITICITA’ </a:t>
            </a:r>
          </a:p>
        </p:txBody>
      </p:sp>
      <p:sp>
        <p:nvSpPr>
          <p:cNvPr id="3" name="CasellaDiTesto 2"/>
          <p:cNvSpPr txBox="1"/>
          <p:nvPr/>
        </p:nvSpPr>
        <p:spPr>
          <a:xfrm>
            <a:off x="596900" y="1238250"/>
            <a:ext cx="938098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000" dirty="0"/>
              <a:t>Nello schema del Rendiconto per cassa non sono presenti voci che per certi ETS potrebbero essere importanti quali e </a:t>
            </a:r>
            <a:r>
              <a:rPr lang="it-IT" sz="2000" u="sng" dirty="0"/>
              <a:t>non da la consistenza patrimoniale</a:t>
            </a:r>
            <a:r>
              <a:rPr lang="it-IT" sz="2000" dirty="0"/>
              <a:t>: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it-IT" sz="2000" dirty="0"/>
              <a:t>Crediti e debiti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it-IT" sz="2000" dirty="0"/>
              <a:t>TFR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it-IT" sz="2000" dirty="0"/>
              <a:t>Ammortamenti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it-IT" sz="2000" dirty="0"/>
              <a:t>Minusvalenze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it-IT" sz="2000" dirty="0"/>
              <a:t>Sopravvenienze  </a:t>
            </a:r>
          </a:p>
          <a:p>
            <a:pPr algn="just"/>
            <a:r>
              <a:rPr lang="it-IT" sz="2000" dirty="0"/>
              <a:t>e che potrebbero meglio rappresentare il bilancio di ETS !!</a:t>
            </a:r>
          </a:p>
        </p:txBody>
      </p:sp>
      <p:sp>
        <p:nvSpPr>
          <p:cNvPr id="4" name="Freccia a destra 3"/>
          <p:cNvSpPr/>
          <p:nvPr/>
        </p:nvSpPr>
        <p:spPr>
          <a:xfrm>
            <a:off x="520700" y="4286250"/>
            <a:ext cx="1066800" cy="685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CasellaDiTesto 9"/>
          <p:cNvSpPr txBox="1"/>
          <p:nvPr/>
        </p:nvSpPr>
        <p:spPr>
          <a:xfrm>
            <a:off x="1816100" y="3981450"/>
            <a:ext cx="84582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000" dirty="0"/>
              <a:t>L’organo di amministrazione: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it-IT" sz="2000" dirty="0"/>
              <a:t>documenta il carattere secondario e strumentale dell’attività con annotazione in calce al rendiconto per cassa (art. 13, co. 6, </a:t>
            </a:r>
            <a:r>
              <a:rPr lang="it-IT" sz="2000" dirty="0" err="1"/>
              <a:t>Dlgs</a:t>
            </a:r>
            <a:r>
              <a:rPr lang="it-IT" sz="2000" dirty="0"/>
              <a:t>);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it-IT" sz="2000" dirty="0"/>
              <a:t>rendiconta ciascuna raccolta pubblica di fondi, se svolta (art. 87, co. 6, </a:t>
            </a:r>
            <a:r>
              <a:rPr lang="it-IT" sz="2000" dirty="0" err="1"/>
              <a:t>Dlgs</a:t>
            </a:r>
            <a:r>
              <a:rPr lang="it-IT" sz="2000" dirty="0"/>
              <a:t>)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18811383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191250"/>
            <a:ext cx="10797540" cy="1029102"/>
          </a:xfrm>
          <a:custGeom>
            <a:avLst/>
            <a:gdLst/>
            <a:ahLst/>
            <a:cxnLst/>
            <a:rect l="l" t="t" r="r" b="b"/>
            <a:pathLst>
              <a:path w="10797540" h="632458">
                <a:moveTo>
                  <a:pt x="10797540" y="632458"/>
                </a:moveTo>
                <a:lnTo>
                  <a:pt x="10797540" y="0"/>
                </a:lnTo>
                <a:lnTo>
                  <a:pt x="0" y="0"/>
                </a:lnTo>
                <a:lnTo>
                  <a:pt x="0" y="632458"/>
                </a:lnTo>
                <a:lnTo>
                  <a:pt x="10797540" y="632458"/>
                </a:lnTo>
                <a:close/>
              </a:path>
            </a:pathLst>
          </a:custGeom>
          <a:solidFill>
            <a:srgbClr val="00A09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60664A48-1AF9-4A5B-B4A8-35D5F966826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3500" y="6388211"/>
            <a:ext cx="2681288" cy="635179"/>
          </a:xfrm>
          <a:prstGeom prst="rect">
            <a:avLst/>
          </a:prstGeom>
        </p:spPr>
      </p:pic>
      <p:sp>
        <p:nvSpPr>
          <p:cNvPr id="7" name="CasellaDiTesto 6">
            <a:extLst>
              <a:ext uri="{FF2B5EF4-FFF2-40B4-BE49-F238E27FC236}">
                <a16:creationId xmlns:a16="http://schemas.microsoft.com/office/drawing/2014/main" id="{9F75CA55-D1F4-49B4-BD74-B22C9323F3DC}"/>
              </a:ext>
            </a:extLst>
          </p:cNvPr>
          <p:cNvSpPr txBox="1"/>
          <p:nvPr/>
        </p:nvSpPr>
        <p:spPr>
          <a:xfrm>
            <a:off x="430212" y="6521134"/>
            <a:ext cx="411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chemeClr val="bg1"/>
                </a:solidFill>
              </a:rPr>
              <a:t>WWW.ASSO360.IT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C01F2C33-0896-4AFA-80C5-52B149F4B3F4}"/>
              </a:ext>
            </a:extLst>
          </p:cNvPr>
          <p:cNvSpPr txBox="1"/>
          <p:nvPr/>
        </p:nvSpPr>
        <p:spPr>
          <a:xfrm>
            <a:off x="902970" y="1387933"/>
            <a:ext cx="89916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/>
              <a:t>MOD: A - Stato Patrimoniale: </a:t>
            </a:r>
            <a:r>
              <a:rPr lang="it-IT" dirty="0"/>
              <a:t>ricalca quello delle società commerciali</a:t>
            </a:r>
          </a:p>
          <a:p>
            <a:endParaRPr lang="it-IT" b="1" dirty="0"/>
          </a:p>
          <a:p>
            <a:pPr algn="just"/>
            <a:r>
              <a:rPr lang="it-IT" dirty="0"/>
              <a:t>Ci sono differenze: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it-IT" dirty="0"/>
              <a:t>In alcune specifiche dei crediti (vs associati e fondatori; soggetti privati per contributi, e per mille, </a:t>
            </a:r>
            <a:r>
              <a:rPr lang="it-IT" dirty="0" err="1"/>
              <a:t>ecc</a:t>
            </a:r>
            <a:r>
              <a:rPr lang="it-IT" dirty="0"/>
              <a:t>…)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it-IT" dirty="0"/>
              <a:t>Nelle voci di PN con inserimento di fondo di dotazione dell’ente (tipo capitale iniziale previsto da statuto), riserve vincolate destinate da terzi (tipo patrimonio erogato da terzi per scopi precisi)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it-IT" dirty="0"/>
              <a:t>In alcune specifiche dei debiti (vs associati e fondatori, </a:t>
            </a:r>
            <a:r>
              <a:rPr lang="it-IT" dirty="0" err="1"/>
              <a:t>ecc</a:t>
            </a:r>
            <a:r>
              <a:rPr lang="it-IT" dirty="0"/>
              <a:t>…) </a:t>
            </a: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E2B7EDD9-612C-4562-B72F-BAEC424E0904}"/>
              </a:ext>
            </a:extLst>
          </p:cNvPr>
          <p:cNvSpPr txBox="1"/>
          <p:nvPr/>
        </p:nvSpPr>
        <p:spPr>
          <a:xfrm>
            <a:off x="749300" y="781050"/>
            <a:ext cx="899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dirty="0"/>
              <a:t>Contabilità ordinaria</a:t>
            </a:r>
          </a:p>
        </p:txBody>
      </p:sp>
      <p:sp>
        <p:nvSpPr>
          <p:cNvPr id="3" name="Freccia a destra 2"/>
          <p:cNvSpPr/>
          <p:nvPr/>
        </p:nvSpPr>
        <p:spPr>
          <a:xfrm>
            <a:off x="825500" y="4743450"/>
            <a:ext cx="1524000" cy="609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" name="Ovale 3"/>
          <p:cNvSpPr/>
          <p:nvPr/>
        </p:nvSpPr>
        <p:spPr>
          <a:xfrm>
            <a:off x="3340100" y="4438650"/>
            <a:ext cx="3581400" cy="1219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Fotografia statica della situazione dell’ente</a:t>
            </a:r>
          </a:p>
        </p:txBody>
      </p:sp>
    </p:spTree>
    <p:extLst>
      <p:ext uri="{BB962C8B-B14F-4D97-AF65-F5344CB8AC3E}">
        <p14:creationId xmlns:p14="http://schemas.microsoft.com/office/powerpoint/2010/main" val="4844529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191250"/>
            <a:ext cx="10797540" cy="1029102"/>
          </a:xfrm>
          <a:custGeom>
            <a:avLst/>
            <a:gdLst/>
            <a:ahLst/>
            <a:cxnLst/>
            <a:rect l="l" t="t" r="r" b="b"/>
            <a:pathLst>
              <a:path w="10797540" h="632458">
                <a:moveTo>
                  <a:pt x="10797540" y="632458"/>
                </a:moveTo>
                <a:lnTo>
                  <a:pt x="10797540" y="0"/>
                </a:lnTo>
                <a:lnTo>
                  <a:pt x="0" y="0"/>
                </a:lnTo>
                <a:lnTo>
                  <a:pt x="0" y="632458"/>
                </a:lnTo>
                <a:lnTo>
                  <a:pt x="10797540" y="632458"/>
                </a:lnTo>
                <a:close/>
              </a:path>
            </a:pathLst>
          </a:custGeom>
          <a:solidFill>
            <a:srgbClr val="00A09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60664A48-1AF9-4A5B-B4A8-35D5F966826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3500" y="6388211"/>
            <a:ext cx="2681288" cy="635179"/>
          </a:xfrm>
          <a:prstGeom prst="rect">
            <a:avLst/>
          </a:prstGeom>
        </p:spPr>
      </p:pic>
      <p:sp>
        <p:nvSpPr>
          <p:cNvPr id="7" name="CasellaDiTesto 6">
            <a:extLst>
              <a:ext uri="{FF2B5EF4-FFF2-40B4-BE49-F238E27FC236}">
                <a16:creationId xmlns:a16="http://schemas.microsoft.com/office/drawing/2014/main" id="{9F75CA55-D1F4-49B4-BD74-B22C9323F3DC}"/>
              </a:ext>
            </a:extLst>
          </p:cNvPr>
          <p:cNvSpPr txBox="1"/>
          <p:nvPr/>
        </p:nvSpPr>
        <p:spPr>
          <a:xfrm>
            <a:off x="430212" y="6521134"/>
            <a:ext cx="411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chemeClr val="bg1"/>
                </a:solidFill>
              </a:rPr>
              <a:t>WWW.ASSO360.IT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C01F2C33-0896-4AFA-80C5-52B149F4B3F4}"/>
              </a:ext>
            </a:extLst>
          </p:cNvPr>
          <p:cNvSpPr txBox="1"/>
          <p:nvPr/>
        </p:nvSpPr>
        <p:spPr>
          <a:xfrm>
            <a:off x="902970" y="3238321"/>
            <a:ext cx="8991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dirty="0"/>
              <a:t>Necessità di impostare contabilità </a:t>
            </a:r>
            <a:r>
              <a:rPr lang="it-IT" b="1" dirty="0"/>
              <a:t>per centri di imputazioni </a:t>
            </a:r>
            <a:r>
              <a:rPr lang="it-IT" dirty="0"/>
              <a:t>(attività generali/ attività diverse/supporto generale) e </a:t>
            </a:r>
            <a:r>
              <a:rPr lang="it-IT" b="1" dirty="0"/>
              <a:t>caratteristiche del contratto </a:t>
            </a:r>
            <a:r>
              <a:rPr lang="it-IT" dirty="0"/>
              <a:t>(contributi o proventi da contratti con enti pubblici)  </a:t>
            </a:r>
          </a:p>
          <a:p>
            <a:endParaRPr lang="it-IT" dirty="0"/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E2B7EDD9-612C-4562-B72F-BAEC424E0904}"/>
              </a:ext>
            </a:extLst>
          </p:cNvPr>
          <p:cNvSpPr txBox="1"/>
          <p:nvPr/>
        </p:nvSpPr>
        <p:spPr>
          <a:xfrm>
            <a:off x="749300" y="781050"/>
            <a:ext cx="899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dirty="0"/>
              <a:t>Contabilità ordinaria</a:t>
            </a:r>
          </a:p>
        </p:txBody>
      </p:sp>
      <p:sp>
        <p:nvSpPr>
          <p:cNvPr id="3" name="Ovale 2"/>
          <p:cNvSpPr/>
          <p:nvPr/>
        </p:nvSpPr>
        <p:spPr>
          <a:xfrm>
            <a:off x="3492500" y="1478518"/>
            <a:ext cx="3200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Attività </a:t>
            </a:r>
            <a:r>
              <a:rPr lang="it-IT" dirty="0" err="1"/>
              <a:t>propedutica</a:t>
            </a:r>
            <a:endParaRPr lang="it-IT" dirty="0"/>
          </a:p>
        </p:txBody>
      </p:sp>
      <p:sp>
        <p:nvSpPr>
          <p:cNvPr id="4" name="Freccia in giù 3"/>
          <p:cNvSpPr/>
          <p:nvPr/>
        </p:nvSpPr>
        <p:spPr>
          <a:xfrm>
            <a:off x="4826000" y="2628721"/>
            <a:ext cx="533400" cy="53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859577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191250"/>
            <a:ext cx="10797540" cy="1029102"/>
          </a:xfrm>
          <a:custGeom>
            <a:avLst/>
            <a:gdLst/>
            <a:ahLst/>
            <a:cxnLst/>
            <a:rect l="l" t="t" r="r" b="b"/>
            <a:pathLst>
              <a:path w="10797540" h="632458">
                <a:moveTo>
                  <a:pt x="10797540" y="632458"/>
                </a:moveTo>
                <a:lnTo>
                  <a:pt x="10797540" y="0"/>
                </a:lnTo>
                <a:lnTo>
                  <a:pt x="0" y="0"/>
                </a:lnTo>
                <a:lnTo>
                  <a:pt x="0" y="632458"/>
                </a:lnTo>
                <a:lnTo>
                  <a:pt x="10797540" y="632458"/>
                </a:lnTo>
                <a:close/>
              </a:path>
            </a:pathLst>
          </a:custGeom>
          <a:solidFill>
            <a:srgbClr val="00A09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60664A48-1AF9-4A5B-B4A8-35D5F966826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3500" y="6388211"/>
            <a:ext cx="2681288" cy="635179"/>
          </a:xfrm>
          <a:prstGeom prst="rect">
            <a:avLst/>
          </a:prstGeom>
        </p:spPr>
      </p:pic>
      <p:sp>
        <p:nvSpPr>
          <p:cNvPr id="7" name="CasellaDiTesto 6">
            <a:extLst>
              <a:ext uri="{FF2B5EF4-FFF2-40B4-BE49-F238E27FC236}">
                <a16:creationId xmlns:a16="http://schemas.microsoft.com/office/drawing/2014/main" id="{9F75CA55-D1F4-49B4-BD74-B22C9323F3DC}"/>
              </a:ext>
            </a:extLst>
          </p:cNvPr>
          <p:cNvSpPr txBox="1"/>
          <p:nvPr/>
        </p:nvSpPr>
        <p:spPr>
          <a:xfrm>
            <a:off x="430212" y="6521134"/>
            <a:ext cx="411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chemeClr val="bg1"/>
                </a:solidFill>
              </a:rPr>
              <a:t>WWW.ASSO360.IT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C01F2C33-0896-4AFA-80C5-52B149F4B3F4}"/>
              </a:ext>
            </a:extLst>
          </p:cNvPr>
          <p:cNvSpPr txBox="1"/>
          <p:nvPr/>
        </p:nvSpPr>
        <p:spPr>
          <a:xfrm>
            <a:off x="902970" y="1387933"/>
            <a:ext cx="89916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/>
              <a:t>MOD: B – Rendiconto Gestionale: </a:t>
            </a:r>
            <a:r>
              <a:rPr lang="it-IT" dirty="0"/>
              <a:t>riporta le 5 aree di gestione in cui imputiamo costi o ricavi con contropartita voce che interessa lo SP</a:t>
            </a:r>
          </a:p>
          <a:p>
            <a:r>
              <a:rPr lang="it-IT" dirty="0"/>
              <a:t>Trattasi di 5 mini-CE per centri di costi/ricavi (ad. es. costo del personale ripartito per aree di gestione)</a:t>
            </a:r>
          </a:p>
          <a:p>
            <a:endParaRPr lang="it-IT" dirty="0"/>
          </a:p>
          <a:p>
            <a:r>
              <a:rPr lang="it-IT" dirty="0"/>
              <a:t>Ad esempio: ricavi da proventi di quote associative interesserà la voce del fondo di dotazione</a:t>
            </a: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E2B7EDD9-612C-4562-B72F-BAEC424E0904}"/>
              </a:ext>
            </a:extLst>
          </p:cNvPr>
          <p:cNvSpPr txBox="1"/>
          <p:nvPr/>
        </p:nvSpPr>
        <p:spPr>
          <a:xfrm>
            <a:off x="749300" y="781050"/>
            <a:ext cx="899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dirty="0"/>
              <a:t>Contabilità ordinaria</a:t>
            </a:r>
          </a:p>
        </p:txBody>
      </p:sp>
      <p:sp>
        <p:nvSpPr>
          <p:cNvPr id="6" name="Rettangolo 5"/>
          <p:cNvSpPr/>
          <p:nvPr/>
        </p:nvSpPr>
        <p:spPr>
          <a:xfrm>
            <a:off x="902335" y="3062222"/>
            <a:ext cx="868553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lphaLcParenR"/>
            </a:pPr>
            <a:r>
              <a:rPr lang="it-IT" dirty="0"/>
              <a:t>Attività di interesse generale (costi e ricavi)</a:t>
            </a:r>
          </a:p>
          <a:p>
            <a:pPr marL="342900" indent="-342900">
              <a:buAutoNum type="alphaLcParenR"/>
            </a:pPr>
            <a:r>
              <a:rPr lang="it-IT" dirty="0"/>
              <a:t>Attività di interesse diverso e strumentale (costi e ricavi) </a:t>
            </a:r>
            <a:endParaRPr lang="it-IT" i="1" dirty="0">
              <a:solidFill>
                <a:srgbClr val="FF0000"/>
              </a:solidFill>
            </a:endParaRPr>
          </a:p>
          <a:p>
            <a:pPr marL="342900" indent="-342900">
              <a:buAutoNum type="alphaLcParenR"/>
            </a:pPr>
            <a:r>
              <a:rPr lang="it-IT" dirty="0"/>
              <a:t>Attività di raccolta fondi (oneri e proventi)</a:t>
            </a:r>
            <a:endParaRPr lang="it-IT" i="1" dirty="0">
              <a:solidFill>
                <a:srgbClr val="FF0000"/>
              </a:solidFill>
            </a:endParaRPr>
          </a:p>
          <a:p>
            <a:pPr marL="342900" indent="-342900">
              <a:buAutoNum type="alphaLcParenR"/>
            </a:pPr>
            <a:r>
              <a:rPr lang="it-IT" dirty="0"/>
              <a:t>Attività finanziarie e patrimoniali – (oneri e proventi)</a:t>
            </a:r>
            <a:r>
              <a:rPr lang="it-IT" i="1" dirty="0">
                <a:solidFill>
                  <a:srgbClr val="FF0000"/>
                </a:solidFill>
              </a:rPr>
              <a:t> </a:t>
            </a:r>
          </a:p>
          <a:p>
            <a:pPr marL="342900" indent="-342900">
              <a:buAutoNum type="alphaLcParenR"/>
            </a:pPr>
            <a:r>
              <a:rPr lang="it-IT" dirty="0"/>
              <a:t>Attività di supporto generali – (costi e proventi)</a:t>
            </a:r>
          </a:p>
        </p:txBody>
      </p:sp>
      <p:sp>
        <p:nvSpPr>
          <p:cNvPr id="9" name="Rettangolo 8"/>
          <p:cNvSpPr/>
          <p:nvPr/>
        </p:nvSpPr>
        <p:spPr>
          <a:xfrm>
            <a:off x="843915" y="4892952"/>
            <a:ext cx="920178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dirty="0"/>
              <a:t>Prospetto dei costi e proventi figurativi – facoltativo. </a:t>
            </a:r>
            <a:r>
              <a:rPr lang="it-IT" i="1" dirty="0"/>
              <a:t>Ad esempio impiego di volontari iscritti nel registro e calcolati attraverso l’applicazione alle ore di attività di volontariato effettivamente prestate, della retribuzione oraria lorda prevista dai CCNL)</a:t>
            </a:r>
          </a:p>
        </p:txBody>
      </p:sp>
    </p:spTree>
    <p:extLst>
      <p:ext uri="{BB962C8B-B14F-4D97-AF65-F5344CB8AC3E}">
        <p14:creationId xmlns:p14="http://schemas.microsoft.com/office/powerpoint/2010/main" val="14753615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191250"/>
            <a:ext cx="10797540" cy="1029102"/>
          </a:xfrm>
          <a:custGeom>
            <a:avLst/>
            <a:gdLst/>
            <a:ahLst/>
            <a:cxnLst/>
            <a:rect l="l" t="t" r="r" b="b"/>
            <a:pathLst>
              <a:path w="10797540" h="632458">
                <a:moveTo>
                  <a:pt x="10797540" y="632458"/>
                </a:moveTo>
                <a:lnTo>
                  <a:pt x="10797540" y="0"/>
                </a:lnTo>
                <a:lnTo>
                  <a:pt x="0" y="0"/>
                </a:lnTo>
                <a:lnTo>
                  <a:pt x="0" y="632458"/>
                </a:lnTo>
                <a:lnTo>
                  <a:pt x="10797540" y="632458"/>
                </a:lnTo>
                <a:close/>
              </a:path>
            </a:pathLst>
          </a:custGeom>
          <a:solidFill>
            <a:srgbClr val="00A09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60664A48-1AF9-4A5B-B4A8-35D5F966826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3500" y="6388211"/>
            <a:ext cx="2681288" cy="635179"/>
          </a:xfrm>
          <a:prstGeom prst="rect">
            <a:avLst/>
          </a:prstGeom>
        </p:spPr>
      </p:pic>
      <p:sp>
        <p:nvSpPr>
          <p:cNvPr id="7" name="CasellaDiTesto 6">
            <a:extLst>
              <a:ext uri="{FF2B5EF4-FFF2-40B4-BE49-F238E27FC236}">
                <a16:creationId xmlns:a16="http://schemas.microsoft.com/office/drawing/2014/main" id="{9F75CA55-D1F4-49B4-BD74-B22C9323F3DC}"/>
              </a:ext>
            </a:extLst>
          </p:cNvPr>
          <p:cNvSpPr txBox="1"/>
          <p:nvPr/>
        </p:nvSpPr>
        <p:spPr>
          <a:xfrm>
            <a:off x="430212" y="6521134"/>
            <a:ext cx="411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chemeClr val="bg1"/>
                </a:solidFill>
              </a:rPr>
              <a:t>WWW.ASSO360.IT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C01F2C33-0896-4AFA-80C5-52B149F4B3F4}"/>
              </a:ext>
            </a:extLst>
          </p:cNvPr>
          <p:cNvSpPr txBox="1"/>
          <p:nvPr/>
        </p:nvSpPr>
        <p:spPr>
          <a:xfrm>
            <a:off x="902970" y="1387933"/>
            <a:ext cx="89916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/>
              <a:t>MOD: C – Relazione di missione comunica: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it-IT" dirty="0"/>
              <a:t>Informazioni sulla gestione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it-IT" dirty="0"/>
              <a:t>Spiegazioni sulle poste di bilancio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it-IT" dirty="0"/>
              <a:t>Andamento della gestione</a:t>
            </a:r>
          </a:p>
          <a:p>
            <a:endParaRPr lang="it-IT" dirty="0"/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E2B7EDD9-612C-4562-B72F-BAEC424E0904}"/>
              </a:ext>
            </a:extLst>
          </p:cNvPr>
          <p:cNvSpPr txBox="1"/>
          <p:nvPr/>
        </p:nvSpPr>
        <p:spPr>
          <a:xfrm>
            <a:off x="673100" y="591048"/>
            <a:ext cx="899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dirty="0"/>
              <a:t>Contabilità ordinaria</a:t>
            </a:r>
          </a:p>
        </p:txBody>
      </p:sp>
      <p:sp>
        <p:nvSpPr>
          <p:cNvPr id="9" name="Rettangolo 8"/>
          <p:cNvSpPr/>
          <p:nvPr/>
        </p:nvSpPr>
        <p:spPr>
          <a:xfrm>
            <a:off x="444500" y="3143260"/>
            <a:ext cx="94488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dirty="0"/>
              <a:t>Deve indicare informazioni e dati </a:t>
            </a:r>
            <a:r>
              <a:rPr lang="it-IT" b="1" dirty="0"/>
              <a:t>SE RILEVANTI</a:t>
            </a:r>
          </a:p>
          <a:p>
            <a:pPr algn="ctr"/>
            <a:endParaRPr lang="it-IT" b="1" dirty="0"/>
          </a:p>
          <a:p>
            <a:pPr algn="ctr"/>
            <a:r>
              <a:rPr lang="it-IT" dirty="0"/>
              <a:t>Presenza di dati numerici e sezioni illustrative che richiedono personalizzazioni per dare una rappresentazione veritiera e corretta della situazione e delle prospettive gestionali</a:t>
            </a:r>
          </a:p>
          <a:p>
            <a:pPr algn="ctr"/>
            <a:endParaRPr lang="it-IT" dirty="0"/>
          </a:p>
          <a:p>
            <a:pPr algn="ctr"/>
            <a:r>
              <a:rPr lang="it-IT" dirty="0"/>
              <a:t>Presenza di informazioni tipiche dei bilanci delle società commerciali (ratei e risconti, debiti/crediti di durata superiore a 5 anni, iscrizione costi di impianto e di ampliamento e costi di sviluppo, </a:t>
            </a:r>
            <a:r>
              <a:rPr lang="it-IT" dirty="0" err="1"/>
              <a:t>ecc</a:t>
            </a:r>
            <a:r>
              <a:rPr lang="it-IT" dirty="0"/>
              <a:t>…)</a:t>
            </a:r>
          </a:p>
        </p:txBody>
      </p:sp>
      <p:sp>
        <p:nvSpPr>
          <p:cNvPr id="3" name="Freccia a destra 2"/>
          <p:cNvSpPr/>
          <p:nvPr/>
        </p:nvSpPr>
        <p:spPr>
          <a:xfrm rot="5400000">
            <a:off x="4677720" y="2275460"/>
            <a:ext cx="712611" cy="685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754118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191250"/>
            <a:ext cx="10797540" cy="1029102"/>
          </a:xfrm>
          <a:custGeom>
            <a:avLst/>
            <a:gdLst/>
            <a:ahLst/>
            <a:cxnLst/>
            <a:rect l="l" t="t" r="r" b="b"/>
            <a:pathLst>
              <a:path w="10797540" h="632458">
                <a:moveTo>
                  <a:pt x="10797540" y="632458"/>
                </a:moveTo>
                <a:lnTo>
                  <a:pt x="10797540" y="0"/>
                </a:lnTo>
                <a:lnTo>
                  <a:pt x="0" y="0"/>
                </a:lnTo>
                <a:lnTo>
                  <a:pt x="0" y="632458"/>
                </a:lnTo>
                <a:lnTo>
                  <a:pt x="10797540" y="632458"/>
                </a:lnTo>
                <a:close/>
              </a:path>
            </a:pathLst>
          </a:custGeom>
          <a:solidFill>
            <a:srgbClr val="00A09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60664A48-1AF9-4A5B-B4A8-35D5F966826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3500" y="6388211"/>
            <a:ext cx="2681288" cy="635179"/>
          </a:xfrm>
          <a:prstGeom prst="rect">
            <a:avLst/>
          </a:prstGeom>
        </p:spPr>
      </p:pic>
      <p:sp>
        <p:nvSpPr>
          <p:cNvPr id="7" name="CasellaDiTesto 6">
            <a:extLst>
              <a:ext uri="{FF2B5EF4-FFF2-40B4-BE49-F238E27FC236}">
                <a16:creationId xmlns:a16="http://schemas.microsoft.com/office/drawing/2014/main" id="{9F75CA55-D1F4-49B4-BD74-B22C9323F3DC}"/>
              </a:ext>
            </a:extLst>
          </p:cNvPr>
          <p:cNvSpPr txBox="1"/>
          <p:nvPr/>
        </p:nvSpPr>
        <p:spPr>
          <a:xfrm>
            <a:off x="430212" y="6521134"/>
            <a:ext cx="411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chemeClr val="bg1"/>
                </a:solidFill>
              </a:rPr>
              <a:t>WWW.ASSO360.IT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C01F2C33-0896-4AFA-80C5-52B149F4B3F4}"/>
              </a:ext>
            </a:extLst>
          </p:cNvPr>
          <p:cNvSpPr txBox="1"/>
          <p:nvPr/>
        </p:nvSpPr>
        <p:spPr>
          <a:xfrm>
            <a:off x="673100" y="1153120"/>
            <a:ext cx="8991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/>
              <a:t>RELAZIONE DI MISSIONE – n. 24 voci </a:t>
            </a:r>
          </a:p>
          <a:p>
            <a:pPr algn="ctr"/>
            <a:r>
              <a:rPr lang="it-IT" b="1" dirty="0"/>
              <a:t>ALCUNE VOCI RILEVANTI</a:t>
            </a:r>
            <a:endParaRPr lang="it-IT" dirty="0"/>
          </a:p>
          <a:p>
            <a:pPr algn="ctr"/>
            <a:endParaRPr lang="it-IT" dirty="0"/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E2B7EDD9-612C-4562-B72F-BAEC424E0904}"/>
              </a:ext>
            </a:extLst>
          </p:cNvPr>
          <p:cNvSpPr txBox="1"/>
          <p:nvPr/>
        </p:nvSpPr>
        <p:spPr>
          <a:xfrm>
            <a:off x="673100" y="591048"/>
            <a:ext cx="899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dirty="0"/>
              <a:t>Contabilità ordinaria</a:t>
            </a:r>
          </a:p>
        </p:txBody>
      </p:sp>
      <p:sp>
        <p:nvSpPr>
          <p:cNvPr id="3" name="Freccia a destra 2"/>
          <p:cNvSpPr/>
          <p:nvPr/>
        </p:nvSpPr>
        <p:spPr>
          <a:xfrm rot="5400000">
            <a:off x="4637897" y="1951018"/>
            <a:ext cx="835945" cy="685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" name="CasellaDiTesto 3"/>
          <p:cNvSpPr txBox="1"/>
          <p:nvPr/>
        </p:nvSpPr>
        <p:spPr>
          <a:xfrm>
            <a:off x="1239520" y="2892564"/>
            <a:ext cx="84582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it-IT" dirty="0"/>
              <a:t>Illustrazione situazione ente ed andamento gestione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endParaRPr lang="it-IT" dirty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it-IT" dirty="0"/>
              <a:t>Informazioni sulla partecipazione degli associati alla vita dell’ente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endParaRPr lang="it-IT" dirty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it-IT" dirty="0"/>
              <a:t>La differenza retributiva tra lavoratori dipendenti non può essere superiore al rapporto 1 a 8 (derogabile per lavoratori con grande professionalità) da inserire nel documento 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endParaRPr lang="it-IT" dirty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it-IT" dirty="0"/>
              <a:t>Le operazioni realizzate con parti correlate (amministratore, dipendente con responsabilità strategica…), indicando importo e natura del rapporto</a:t>
            </a:r>
          </a:p>
        </p:txBody>
      </p:sp>
    </p:spTree>
    <p:extLst>
      <p:ext uri="{BB962C8B-B14F-4D97-AF65-F5344CB8AC3E}">
        <p14:creationId xmlns:p14="http://schemas.microsoft.com/office/powerpoint/2010/main" val="15288693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191250"/>
            <a:ext cx="10797540" cy="1029102"/>
          </a:xfrm>
          <a:custGeom>
            <a:avLst/>
            <a:gdLst/>
            <a:ahLst/>
            <a:cxnLst/>
            <a:rect l="l" t="t" r="r" b="b"/>
            <a:pathLst>
              <a:path w="10797540" h="632458">
                <a:moveTo>
                  <a:pt x="10797540" y="632458"/>
                </a:moveTo>
                <a:lnTo>
                  <a:pt x="10797540" y="0"/>
                </a:lnTo>
                <a:lnTo>
                  <a:pt x="0" y="0"/>
                </a:lnTo>
                <a:lnTo>
                  <a:pt x="0" y="632458"/>
                </a:lnTo>
                <a:lnTo>
                  <a:pt x="10797540" y="632458"/>
                </a:lnTo>
                <a:close/>
              </a:path>
            </a:pathLst>
          </a:custGeom>
          <a:solidFill>
            <a:srgbClr val="00A09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60664A48-1AF9-4A5B-B4A8-35D5F966826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3500" y="6388211"/>
            <a:ext cx="2681288" cy="635179"/>
          </a:xfrm>
          <a:prstGeom prst="rect">
            <a:avLst/>
          </a:prstGeom>
        </p:spPr>
      </p:pic>
      <p:sp>
        <p:nvSpPr>
          <p:cNvPr id="7" name="CasellaDiTesto 6">
            <a:extLst>
              <a:ext uri="{FF2B5EF4-FFF2-40B4-BE49-F238E27FC236}">
                <a16:creationId xmlns:a16="http://schemas.microsoft.com/office/drawing/2014/main" id="{9F75CA55-D1F4-49B4-BD74-B22C9323F3DC}"/>
              </a:ext>
            </a:extLst>
          </p:cNvPr>
          <p:cNvSpPr txBox="1"/>
          <p:nvPr/>
        </p:nvSpPr>
        <p:spPr>
          <a:xfrm>
            <a:off x="430212" y="6521134"/>
            <a:ext cx="411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chemeClr val="bg1"/>
                </a:solidFill>
              </a:rPr>
              <a:t>WWW.ASSO360.IT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C01F2C33-0896-4AFA-80C5-52B149F4B3F4}"/>
              </a:ext>
            </a:extLst>
          </p:cNvPr>
          <p:cNvSpPr txBox="1"/>
          <p:nvPr/>
        </p:nvSpPr>
        <p:spPr>
          <a:xfrm>
            <a:off x="749300" y="1722464"/>
            <a:ext cx="9615488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it-IT" sz="2400" b="1" dirty="0"/>
              <a:t>Art. 13 Codice del terzo settore D. Lgs 117/2017</a:t>
            </a: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E2B7EDD9-612C-4562-B72F-BAEC424E0904}"/>
              </a:ext>
            </a:extLst>
          </p:cNvPr>
          <p:cNvSpPr txBox="1"/>
          <p:nvPr/>
        </p:nvSpPr>
        <p:spPr>
          <a:xfrm>
            <a:off x="749300" y="781050"/>
            <a:ext cx="899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600" dirty="0"/>
              <a:t>Gli Schemi di Bilancio del Terzo Settore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326AC7B2-53AA-4E5C-ABF0-399E18FCAEE6}"/>
              </a:ext>
            </a:extLst>
          </p:cNvPr>
          <p:cNvSpPr txBox="1"/>
          <p:nvPr/>
        </p:nvSpPr>
        <p:spPr>
          <a:xfrm>
            <a:off x="749300" y="2359217"/>
            <a:ext cx="89916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/>
              <a:t>GLI SCHEMI DI BILANCIO «PER COMPETENZA»</a:t>
            </a:r>
          </a:p>
          <a:p>
            <a:r>
              <a:rPr lang="it-IT" dirty="0"/>
              <a:t>Gli enti del Terzo settore devono redigere il bilancio di esercizio formato da: </a:t>
            </a:r>
          </a:p>
          <a:p>
            <a:pPr marL="342900" indent="-342900">
              <a:buAutoNum type="arabicPeriod"/>
            </a:pPr>
            <a:r>
              <a:rPr lang="it-IT" b="1" dirty="0"/>
              <a:t>Stato patrimoniale;</a:t>
            </a:r>
          </a:p>
          <a:p>
            <a:pPr marL="342900" indent="-342900">
              <a:buAutoNum type="arabicPeriod"/>
            </a:pPr>
            <a:r>
              <a:rPr lang="it-IT" b="1" dirty="0"/>
              <a:t>Rendiconto gestionale;</a:t>
            </a:r>
          </a:p>
          <a:p>
            <a:pPr marL="342900" indent="-342900">
              <a:buAutoNum type="arabicPeriod"/>
            </a:pPr>
            <a:r>
              <a:rPr lang="it-IT" b="1" dirty="0"/>
              <a:t>Relazione di missione.</a:t>
            </a:r>
          </a:p>
          <a:p>
            <a:r>
              <a:rPr lang="it-IT" dirty="0"/>
              <a:t>Con l'indicazione, dei proventi e degli oneri, dell'ente, e dalla relazione di missione che illustra le poste di bilancio, l'andamento economico e gestionale dell'ente e le modalità di perseguimento delle finalità statutarie.</a:t>
            </a: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21C3979F-086A-464C-9642-D1EC90620EB2}"/>
              </a:ext>
            </a:extLst>
          </p:cNvPr>
          <p:cNvSpPr txBox="1"/>
          <p:nvPr/>
        </p:nvSpPr>
        <p:spPr>
          <a:xfrm>
            <a:off x="749300" y="4762321"/>
            <a:ext cx="8991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/>
              <a:t>GLI SCHEMI DI BILANCIO «PER CASSA»</a:t>
            </a:r>
          </a:p>
          <a:p>
            <a:r>
              <a:rPr lang="it-IT" dirty="0"/>
              <a:t>Il bilancio degli enti del Terzo settore con ricavi, rendite, proventi o entrate comunque denominate inferiori a 220.000,00 euro può essere redatto nella forma del </a:t>
            </a:r>
            <a:r>
              <a:rPr lang="it-IT" b="1" dirty="0"/>
              <a:t>rendiconto per cassa.</a:t>
            </a:r>
          </a:p>
        </p:txBody>
      </p:sp>
    </p:spTree>
    <p:extLst>
      <p:ext uri="{BB962C8B-B14F-4D97-AF65-F5344CB8AC3E}">
        <p14:creationId xmlns:p14="http://schemas.microsoft.com/office/powerpoint/2010/main" val="17890505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191250"/>
            <a:ext cx="10797540" cy="1029102"/>
          </a:xfrm>
          <a:custGeom>
            <a:avLst/>
            <a:gdLst/>
            <a:ahLst/>
            <a:cxnLst/>
            <a:rect l="l" t="t" r="r" b="b"/>
            <a:pathLst>
              <a:path w="10797540" h="632458">
                <a:moveTo>
                  <a:pt x="10797540" y="632458"/>
                </a:moveTo>
                <a:lnTo>
                  <a:pt x="10797540" y="0"/>
                </a:lnTo>
                <a:lnTo>
                  <a:pt x="0" y="0"/>
                </a:lnTo>
                <a:lnTo>
                  <a:pt x="0" y="632458"/>
                </a:lnTo>
                <a:lnTo>
                  <a:pt x="10797540" y="632458"/>
                </a:lnTo>
                <a:close/>
              </a:path>
            </a:pathLst>
          </a:custGeom>
          <a:solidFill>
            <a:srgbClr val="00A09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60664A48-1AF9-4A5B-B4A8-35D5F966826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3500" y="6388211"/>
            <a:ext cx="2681288" cy="635179"/>
          </a:xfrm>
          <a:prstGeom prst="rect">
            <a:avLst/>
          </a:prstGeom>
        </p:spPr>
      </p:pic>
      <p:sp>
        <p:nvSpPr>
          <p:cNvPr id="7" name="CasellaDiTesto 6">
            <a:extLst>
              <a:ext uri="{FF2B5EF4-FFF2-40B4-BE49-F238E27FC236}">
                <a16:creationId xmlns:a16="http://schemas.microsoft.com/office/drawing/2014/main" id="{9F75CA55-D1F4-49B4-BD74-B22C9323F3DC}"/>
              </a:ext>
            </a:extLst>
          </p:cNvPr>
          <p:cNvSpPr txBox="1"/>
          <p:nvPr/>
        </p:nvSpPr>
        <p:spPr>
          <a:xfrm>
            <a:off x="430212" y="6521134"/>
            <a:ext cx="411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chemeClr val="bg1"/>
                </a:solidFill>
              </a:rPr>
              <a:t>WWW.ASSO360.IT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C01F2C33-0896-4AFA-80C5-52B149F4B3F4}"/>
              </a:ext>
            </a:extLst>
          </p:cNvPr>
          <p:cNvSpPr txBox="1"/>
          <p:nvPr/>
        </p:nvSpPr>
        <p:spPr>
          <a:xfrm>
            <a:off x="749300" y="1722464"/>
            <a:ext cx="9615488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it-IT" sz="2400" b="1" dirty="0"/>
              <a:t>Art. 13 Codice del terzo settore D. Lgs 117/2017</a:t>
            </a: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E2B7EDD9-612C-4562-B72F-BAEC424E0904}"/>
              </a:ext>
            </a:extLst>
          </p:cNvPr>
          <p:cNvSpPr txBox="1"/>
          <p:nvPr/>
        </p:nvSpPr>
        <p:spPr>
          <a:xfrm>
            <a:off x="749300" y="781050"/>
            <a:ext cx="899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600" dirty="0"/>
              <a:t>Gli Schemi di Bilancio del Terzo Settore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326AC7B2-53AA-4E5C-ABF0-399E18FCAEE6}"/>
              </a:ext>
            </a:extLst>
          </p:cNvPr>
          <p:cNvSpPr txBox="1"/>
          <p:nvPr/>
        </p:nvSpPr>
        <p:spPr>
          <a:xfrm>
            <a:off x="749300" y="2359217"/>
            <a:ext cx="96154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dirty="0"/>
              <a:t>Gli ETS che esercitano la propria attività esclusivamente o principalmente in forma di impresa commerciale (p. es. Coop Sociali redigono e depositano il bilancio come le società commerciali)</a:t>
            </a: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C01F2C33-0896-4AFA-80C5-52B149F4B3F4}"/>
              </a:ext>
            </a:extLst>
          </p:cNvPr>
          <p:cNvSpPr txBox="1"/>
          <p:nvPr/>
        </p:nvSpPr>
        <p:spPr>
          <a:xfrm>
            <a:off x="749300" y="3495192"/>
            <a:ext cx="9615488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it-IT" sz="2400" b="1" dirty="0"/>
              <a:t>Art. 14 Codice del terzo settore D. Lgs 117/2017</a:t>
            </a:r>
          </a:p>
        </p:txBody>
      </p: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326AC7B2-53AA-4E5C-ABF0-399E18FCAEE6}"/>
              </a:ext>
            </a:extLst>
          </p:cNvPr>
          <p:cNvSpPr txBox="1"/>
          <p:nvPr/>
        </p:nvSpPr>
        <p:spPr>
          <a:xfrm>
            <a:off x="727456" y="4298283"/>
            <a:ext cx="96373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dirty="0"/>
              <a:t>Gli ETS con ricavi, rendite, proventi o entrate superiori a 1 ML € devono depositare presso il RUNTS e pubblicare sul proprio sito internet il bilancio sociale</a:t>
            </a:r>
          </a:p>
        </p:txBody>
      </p:sp>
    </p:spTree>
    <p:extLst>
      <p:ext uri="{BB962C8B-B14F-4D97-AF65-F5344CB8AC3E}">
        <p14:creationId xmlns:p14="http://schemas.microsoft.com/office/powerpoint/2010/main" val="14983037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" name="Connettore 1 17">
            <a:extLst>
              <a:ext uri="{FF2B5EF4-FFF2-40B4-BE49-F238E27FC236}">
                <a16:creationId xmlns:a16="http://schemas.microsoft.com/office/drawing/2014/main" id="{AE790F6C-3B3D-499F-8EFA-69A5D0FE82C3}"/>
              </a:ext>
            </a:extLst>
          </p:cNvPr>
          <p:cNvCxnSpPr/>
          <p:nvPr/>
        </p:nvCxnSpPr>
        <p:spPr>
          <a:xfrm>
            <a:off x="0" y="793814"/>
            <a:ext cx="10795000" cy="0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4" name="Rettangolo 13">
            <a:extLst>
              <a:ext uri="{FF2B5EF4-FFF2-40B4-BE49-F238E27FC236}">
                <a16:creationId xmlns:a16="http://schemas.microsoft.com/office/drawing/2014/main" id="{5D5715E6-3C89-431C-9949-FB6B93D826A7}"/>
              </a:ext>
            </a:extLst>
          </p:cNvPr>
          <p:cNvSpPr/>
          <p:nvPr/>
        </p:nvSpPr>
        <p:spPr>
          <a:xfrm>
            <a:off x="-41250" y="6567330"/>
            <a:ext cx="10836251" cy="726648"/>
          </a:xfrm>
          <a:prstGeom prst="rect">
            <a:avLst/>
          </a:prstGeom>
          <a:solidFill>
            <a:srgbClr val="00A19A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123371" tIns="61686" rIns="123371" bIns="61686" anchor="ctr"/>
          <a:lstStyle/>
          <a:p>
            <a:pPr algn="ctr" defTabSz="1233699">
              <a:defRPr/>
            </a:pPr>
            <a:endParaRPr lang="it-IT" sz="1799">
              <a:latin typeface="Open Sans Condensed" pitchFamily="34" charset="0"/>
              <a:ea typeface="Open Sans Condensed" pitchFamily="34" charset="0"/>
              <a:cs typeface="Open Sans Condensed" pitchFamily="34" charset="0"/>
            </a:endParaRPr>
          </a:p>
        </p:txBody>
      </p:sp>
      <p:pic>
        <p:nvPicPr>
          <p:cNvPr id="5124" name="Immagine 22">
            <a:extLst>
              <a:ext uri="{FF2B5EF4-FFF2-40B4-BE49-F238E27FC236}">
                <a16:creationId xmlns:a16="http://schemas.microsoft.com/office/drawing/2014/main" id="{DEBEF4B1-FDA7-492F-8276-7B98033B541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19586" y="6670458"/>
            <a:ext cx="791697" cy="4839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Sottotitolo 8">
            <a:extLst>
              <a:ext uri="{FF2B5EF4-FFF2-40B4-BE49-F238E27FC236}">
                <a16:creationId xmlns:a16="http://schemas.microsoft.com/office/drawing/2014/main" id="{D1299EFE-9993-4D90-95E9-20804E0ED4B8}"/>
              </a:ext>
            </a:extLst>
          </p:cNvPr>
          <p:cNvSpPr txBox="1">
            <a:spLocks/>
          </p:cNvSpPr>
          <p:nvPr/>
        </p:nvSpPr>
        <p:spPr bwMode="auto">
          <a:xfrm>
            <a:off x="144379" y="1153964"/>
            <a:ext cx="5829046" cy="8630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3371" tIns="61686" rIns="123371" bIns="61686"/>
          <a:lstStyle/>
          <a:p>
            <a:pPr algn="ctr" eaLnBrk="1" hangingPunct="1">
              <a:spcBef>
                <a:spcPct val="20000"/>
              </a:spcBef>
              <a:buFont typeface="Arial" panose="020B0604020202020204" pitchFamily="34" charset="0"/>
              <a:buNone/>
              <a:defRPr/>
            </a:pPr>
            <a:r>
              <a:rPr lang="it-IT" altLang="it-IT" sz="1799" dirty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ea typeface="Open Sans Condensed"/>
                <a:cs typeface="Calibri" panose="020F0502020204030204" pitchFamily="34" charset="0"/>
              </a:rPr>
              <a:t>Decreto Min. Lavoro 5.4.2020: pubblicato in GU n. 102 del 18.4.2020</a:t>
            </a:r>
          </a:p>
        </p:txBody>
      </p:sp>
      <p:cxnSp>
        <p:nvCxnSpPr>
          <p:cNvPr id="3" name="Connettore 2 2">
            <a:extLst>
              <a:ext uri="{FF2B5EF4-FFF2-40B4-BE49-F238E27FC236}">
                <a16:creationId xmlns:a16="http://schemas.microsoft.com/office/drawing/2014/main" id="{F1B1E0C5-BD53-4AA0-8BB9-2CCA883AB46F}"/>
              </a:ext>
            </a:extLst>
          </p:cNvPr>
          <p:cNvCxnSpPr/>
          <p:nvPr/>
        </p:nvCxnSpPr>
        <p:spPr>
          <a:xfrm>
            <a:off x="4835855" y="1801283"/>
            <a:ext cx="215931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Sottotitolo 8">
            <a:extLst>
              <a:ext uri="{FF2B5EF4-FFF2-40B4-BE49-F238E27FC236}">
                <a16:creationId xmlns:a16="http://schemas.microsoft.com/office/drawing/2014/main" id="{A4B710B3-EC65-4DE8-BA69-63E96C042D71}"/>
              </a:ext>
            </a:extLst>
          </p:cNvPr>
          <p:cNvSpPr txBox="1">
            <a:spLocks/>
          </p:cNvSpPr>
          <p:nvPr/>
        </p:nvSpPr>
        <p:spPr bwMode="auto">
          <a:xfrm>
            <a:off x="7268063" y="890595"/>
            <a:ext cx="3252462" cy="4299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3371" tIns="61686" rIns="123371" bIns="61686"/>
          <a:lstStyle/>
          <a:p>
            <a:pPr algn="ctr" eaLnBrk="1" hangingPunct="1">
              <a:spcBef>
                <a:spcPct val="20000"/>
              </a:spcBef>
              <a:buFont typeface="Arial" panose="020B0604020202020204" pitchFamily="34" charset="0"/>
              <a:buNone/>
              <a:defRPr/>
            </a:pPr>
            <a:r>
              <a:rPr lang="it-IT" altLang="it-IT" sz="1799" dirty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ea typeface="Open Sans Condensed"/>
                <a:cs typeface="Calibri" panose="020F0502020204030204" pitchFamily="34" charset="0"/>
              </a:rPr>
              <a:t>Modelli per la redazione del bilancio di esercizio da parte degli ETS</a:t>
            </a:r>
          </a:p>
        </p:txBody>
      </p:sp>
      <p:sp>
        <p:nvSpPr>
          <p:cNvPr id="5128" name="CasellaDiTesto 3">
            <a:extLst>
              <a:ext uri="{FF2B5EF4-FFF2-40B4-BE49-F238E27FC236}">
                <a16:creationId xmlns:a16="http://schemas.microsoft.com/office/drawing/2014/main" id="{4643207E-F6CC-4880-AD63-371642E829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1698" y="2808754"/>
            <a:ext cx="7699608" cy="1475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it-IT" altLang="it-IT" sz="1799">
                <a:latin typeface="Calibri" panose="020F0502020204030204" pitchFamily="34" charset="0"/>
                <a:cs typeface="Calibri" panose="020F0502020204030204" pitchFamily="34" charset="0"/>
              </a:rPr>
              <a:t>Modello A: Stato Patrimoniale</a:t>
            </a:r>
          </a:p>
          <a:p>
            <a:r>
              <a:rPr lang="it-IT" altLang="it-IT" sz="1799">
                <a:latin typeface="Calibri" panose="020F0502020204030204" pitchFamily="34" charset="0"/>
                <a:cs typeface="Calibri" panose="020F0502020204030204" pitchFamily="34" charset="0"/>
              </a:rPr>
              <a:t>Modello B: Rendiconto gestionale (conto economico)</a:t>
            </a:r>
          </a:p>
          <a:p>
            <a:r>
              <a:rPr lang="it-IT" altLang="it-IT" sz="1799">
                <a:latin typeface="Calibri" panose="020F0502020204030204" pitchFamily="34" charset="0"/>
                <a:cs typeface="Calibri" panose="020F0502020204030204" pitchFamily="34" charset="0"/>
              </a:rPr>
              <a:t>Modello C: Relazione di missione (nota integrativa)</a:t>
            </a:r>
          </a:p>
          <a:p>
            <a:r>
              <a:rPr lang="it-IT" altLang="it-IT" sz="1799">
                <a:latin typeface="Calibri" panose="020F0502020204030204" pitchFamily="34" charset="0"/>
                <a:cs typeface="Calibri" panose="020F0502020204030204" pitchFamily="34" charset="0"/>
              </a:rPr>
              <a:t>Modello D: Rendiconto per cassa </a:t>
            </a:r>
          </a:p>
          <a:p>
            <a:endParaRPr lang="it-IT" altLang="it-IT" sz="1799"/>
          </a:p>
        </p:txBody>
      </p:sp>
      <p:sp>
        <p:nvSpPr>
          <p:cNvPr id="6" name="Freccia circolare a destra 5">
            <a:extLst>
              <a:ext uri="{FF2B5EF4-FFF2-40B4-BE49-F238E27FC236}">
                <a16:creationId xmlns:a16="http://schemas.microsoft.com/office/drawing/2014/main" id="{9A7A617C-1FFF-4661-921B-6B05A3480E2C}"/>
              </a:ext>
            </a:extLst>
          </p:cNvPr>
          <p:cNvSpPr/>
          <p:nvPr/>
        </p:nvSpPr>
        <p:spPr>
          <a:xfrm>
            <a:off x="287170" y="4150990"/>
            <a:ext cx="504528" cy="1505651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 sz="1799">
              <a:solidFill>
                <a:schemeClr val="tx1"/>
              </a:solidFill>
            </a:endParaRPr>
          </a:p>
        </p:txBody>
      </p:sp>
      <p:sp>
        <p:nvSpPr>
          <p:cNvPr id="22" name="Sottotitolo 8">
            <a:extLst>
              <a:ext uri="{FF2B5EF4-FFF2-40B4-BE49-F238E27FC236}">
                <a16:creationId xmlns:a16="http://schemas.microsoft.com/office/drawing/2014/main" id="{FD9A0A45-9C4C-43DD-966D-5D4A7EED2FA6}"/>
              </a:ext>
            </a:extLst>
          </p:cNvPr>
          <p:cNvSpPr txBox="1">
            <a:spLocks/>
          </p:cNvSpPr>
          <p:nvPr/>
        </p:nvSpPr>
        <p:spPr bwMode="auto">
          <a:xfrm>
            <a:off x="791698" y="5031534"/>
            <a:ext cx="7160175" cy="4299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3371" tIns="61686" rIns="123371" bIns="61686"/>
          <a:lstStyle/>
          <a:p>
            <a:pPr algn="ctr" eaLnBrk="1" hangingPunct="1">
              <a:spcBef>
                <a:spcPct val="20000"/>
              </a:spcBef>
              <a:buFont typeface="Arial" panose="020B0604020202020204" pitchFamily="34" charset="0"/>
              <a:buNone/>
              <a:defRPr/>
            </a:pPr>
            <a:r>
              <a:rPr lang="it-IT" altLang="it-IT" sz="1799" dirty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ea typeface="Open Sans Condensed"/>
                <a:cs typeface="Calibri" panose="020F0502020204030204" pitchFamily="34" charset="0"/>
              </a:rPr>
              <a:t>Utilizzabile (è facoltà) per gli ETS con ricavi, rendite, proventi o entrate comunque denominate inferiori a € </a:t>
            </a:r>
            <a:r>
              <a:rPr lang="it-IT" altLang="it-IT" sz="1799" b="1" dirty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ea typeface="Open Sans Condensed"/>
                <a:cs typeface="Calibri" panose="020F0502020204030204" pitchFamily="34" charset="0"/>
              </a:rPr>
              <a:t>220.000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ttangolo 13">
            <a:extLst>
              <a:ext uri="{FF2B5EF4-FFF2-40B4-BE49-F238E27FC236}">
                <a16:creationId xmlns:a16="http://schemas.microsoft.com/office/drawing/2014/main" id="{3DEB9951-5FA7-4E46-9BA0-DB78B722C2A7}"/>
              </a:ext>
            </a:extLst>
          </p:cNvPr>
          <p:cNvSpPr/>
          <p:nvPr/>
        </p:nvSpPr>
        <p:spPr>
          <a:xfrm>
            <a:off x="-41250" y="6567330"/>
            <a:ext cx="10836251" cy="726648"/>
          </a:xfrm>
          <a:prstGeom prst="rect">
            <a:avLst/>
          </a:prstGeom>
          <a:solidFill>
            <a:srgbClr val="00A19A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123371" tIns="61686" rIns="123371" bIns="61686" anchor="ctr"/>
          <a:lstStyle/>
          <a:p>
            <a:pPr algn="ctr" defTabSz="1233699">
              <a:defRPr/>
            </a:pPr>
            <a:endParaRPr lang="it-IT" sz="1799">
              <a:latin typeface="Open Sans Condensed" pitchFamily="34" charset="0"/>
              <a:ea typeface="Open Sans Condensed" pitchFamily="34" charset="0"/>
              <a:cs typeface="Open Sans Condensed" pitchFamily="34" charset="0"/>
            </a:endParaRPr>
          </a:p>
        </p:txBody>
      </p:sp>
      <p:pic>
        <p:nvPicPr>
          <p:cNvPr id="6148" name="Immagine 22">
            <a:extLst>
              <a:ext uri="{FF2B5EF4-FFF2-40B4-BE49-F238E27FC236}">
                <a16:creationId xmlns:a16="http://schemas.microsoft.com/office/drawing/2014/main" id="{44C41186-8069-4C37-ABDB-3330580FCC7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19586" y="6670458"/>
            <a:ext cx="791697" cy="4839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CasellaDiTesto 3">
            <a:extLst>
              <a:ext uri="{FF2B5EF4-FFF2-40B4-BE49-F238E27FC236}">
                <a16:creationId xmlns:a16="http://schemas.microsoft.com/office/drawing/2014/main" id="{CBF18814-4438-491C-8DD3-64398BB88C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8731" y="516721"/>
            <a:ext cx="4401570" cy="36933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it-IT" altLang="it-IT" b="1" dirty="0">
                <a:latin typeface="Calibri" panose="020F0502020204030204" pitchFamily="34" charset="0"/>
                <a:cs typeface="Calibri" panose="020F0502020204030204" pitchFamily="34" charset="0"/>
              </a:rPr>
              <a:t>CONTABILITA’ «per competenza economica»</a:t>
            </a:r>
          </a:p>
        </p:txBody>
      </p:sp>
      <p:sp>
        <p:nvSpPr>
          <p:cNvPr id="6150" name="CasellaDiTesto 10">
            <a:extLst>
              <a:ext uri="{FF2B5EF4-FFF2-40B4-BE49-F238E27FC236}">
                <a16:creationId xmlns:a16="http://schemas.microsoft.com/office/drawing/2014/main" id="{7C79D685-C553-4482-8824-52BE4ECAF6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33574" y="988962"/>
            <a:ext cx="4748595" cy="6457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it-IT" altLang="it-IT" sz="1799" dirty="0">
                <a:latin typeface="Calibri" panose="020F0502020204030204" pitchFamily="34" charset="0"/>
                <a:cs typeface="Calibri" panose="020F0502020204030204" pitchFamily="34" charset="0"/>
              </a:rPr>
              <a:t>Modello D: Rendiconto per cassa</a:t>
            </a:r>
          </a:p>
          <a:p>
            <a:endParaRPr lang="it-IT" altLang="it-IT" sz="1799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Freccia in giù 1">
            <a:extLst>
              <a:ext uri="{FF2B5EF4-FFF2-40B4-BE49-F238E27FC236}">
                <a16:creationId xmlns:a16="http://schemas.microsoft.com/office/drawing/2014/main" id="{BF1ADE9D-89CC-4F7F-857D-7923A3A48BDE}"/>
              </a:ext>
            </a:extLst>
          </p:cNvPr>
          <p:cNvSpPr/>
          <p:nvPr/>
        </p:nvSpPr>
        <p:spPr>
          <a:xfrm>
            <a:off x="1870563" y="2140809"/>
            <a:ext cx="791696" cy="59813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 sz="1799"/>
          </a:p>
        </p:txBody>
      </p:sp>
      <p:sp>
        <p:nvSpPr>
          <p:cNvPr id="13" name="Freccia in giù 12">
            <a:extLst>
              <a:ext uri="{FF2B5EF4-FFF2-40B4-BE49-F238E27FC236}">
                <a16:creationId xmlns:a16="http://schemas.microsoft.com/office/drawing/2014/main" id="{EB45513E-FCD1-4731-A2A0-A92CDAA4A497}"/>
              </a:ext>
            </a:extLst>
          </p:cNvPr>
          <p:cNvSpPr/>
          <p:nvPr/>
        </p:nvSpPr>
        <p:spPr>
          <a:xfrm>
            <a:off x="7772591" y="2354996"/>
            <a:ext cx="791696" cy="59813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 sz="1799"/>
          </a:p>
        </p:txBody>
      </p:sp>
      <p:sp>
        <p:nvSpPr>
          <p:cNvPr id="5" name="Elaborazione 4">
            <a:extLst>
              <a:ext uri="{FF2B5EF4-FFF2-40B4-BE49-F238E27FC236}">
                <a16:creationId xmlns:a16="http://schemas.microsoft.com/office/drawing/2014/main" id="{3A72392D-A252-4F29-B95D-A569C18239C1}"/>
              </a:ext>
            </a:extLst>
          </p:cNvPr>
          <p:cNvSpPr/>
          <p:nvPr/>
        </p:nvSpPr>
        <p:spPr>
          <a:xfrm>
            <a:off x="826602" y="2829379"/>
            <a:ext cx="2878032" cy="1439017"/>
          </a:xfrm>
          <a:prstGeom prst="flowChartProcess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t-IT" sz="1799" dirty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Principio di competenza economica non legata a movimentazione finanziaria</a:t>
            </a:r>
          </a:p>
        </p:txBody>
      </p:sp>
      <p:sp>
        <p:nvSpPr>
          <p:cNvPr id="15" name="Elaborazione 14">
            <a:extLst>
              <a:ext uri="{FF2B5EF4-FFF2-40B4-BE49-F238E27FC236}">
                <a16:creationId xmlns:a16="http://schemas.microsoft.com/office/drawing/2014/main" id="{5841E82D-2F49-41D5-929B-57B3E6960170}"/>
              </a:ext>
            </a:extLst>
          </p:cNvPr>
          <p:cNvSpPr/>
          <p:nvPr/>
        </p:nvSpPr>
        <p:spPr>
          <a:xfrm>
            <a:off x="6728630" y="3065777"/>
            <a:ext cx="2879618" cy="1439016"/>
          </a:xfrm>
          <a:prstGeom prst="flowChartProcess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t-IT" sz="1799" dirty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Principio di cassa legata a movimentazione finanziaria</a:t>
            </a:r>
          </a:p>
        </p:txBody>
      </p:sp>
      <p:sp>
        <p:nvSpPr>
          <p:cNvPr id="3" name="Freccia in giù 2">
            <a:extLst>
              <a:ext uri="{FF2B5EF4-FFF2-40B4-BE49-F238E27FC236}">
                <a16:creationId xmlns:a16="http://schemas.microsoft.com/office/drawing/2014/main" id="{227BED82-1DA1-4E1F-9BAA-9B329B528380}"/>
              </a:ext>
            </a:extLst>
          </p:cNvPr>
          <p:cNvSpPr/>
          <p:nvPr/>
        </p:nvSpPr>
        <p:spPr>
          <a:xfrm>
            <a:off x="1941958" y="4330271"/>
            <a:ext cx="648906" cy="79169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 sz="1799"/>
          </a:p>
        </p:txBody>
      </p:sp>
      <p:sp>
        <p:nvSpPr>
          <p:cNvPr id="12" name="Elaborazione 11">
            <a:extLst>
              <a:ext uri="{FF2B5EF4-FFF2-40B4-BE49-F238E27FC236}">
                <a16:creationId xmlns:a16="http://schemas.microsoft.com/office/drawing/2014/main" id="{7681C0A2-EFE1-47C3-8B0A-634BF38740D5}"/>
              </a:ext>
            </a:extLst>
          </p:cNvPr>
          <p:cNvSpPr/>
          <p:nvPr/>
        </p:nvSpPr>
        <p:spPr>
          <a:xfrm>
            <a:off x="215774" y="5267932"/>
            <a:ext cx="3887088" cy="1153434"/>
          </a:xfrm>
          <a:prstGeom prst="flowChartProcess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t-IT" sz="1799" dirty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Acquisto autoambulanza: imputazione quote di ammortamento annuali</a:t>
            </a:r>
          </a:p>
          <a:p>
            <a:pPr algn="ctr">
              <a:defRPr/>
            </a:pPr>
            <a:r>
              <a:rPr lang="it-IT" sz="1799" dirty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Imputazione fatture da ricevere</a:t>
            </a:r>
          </a:p>
        </p:txBody>
      </p:sp>
      <p:sp>
        <p:nvSpPr>
          <p:cNvPr id="16" name="Elaborazione 15">
            <a:extLst>
              <a:ext uri="{FF2B5EF4-FFF2-40B4-BE49-F238E27FC236}">
                <a16:creationId xmlns:a16="http://schemas.microsoft.com/office/drawing/2014/main" id="{D1689650-3A7B-44A9-8D12-CF78B8FBB87E}"/>
              </a:ext>
            </a:extLst>
          </p:cNvPr>
          <p:cNvSpPr/>
          <p:nvPr/>
        </p:nvSpPr>
        <p:spPr>
          <a:xfrm>
            <a:off x="6373240" y="5267932"/>
            <a:ext cx="3887088" cy="1153434"/>
          </a:xfrm>
          <a:prstGeom prst="flowChartProcess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t-IT" sz="1799" dirty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Acquisto autoambulanza: imputazione uscita finanziaria l’anno di acquisto</a:t>
            </a:r>
          </a:p>
        </p:txBody>
      </p:sp>
      <p:sp>
        <p:nvSpPr>
          <p:cNvPr id="17" name="Freccia in giù 16">
            <a:extLst>
              <a:ext uri="{FF2B5EF4-FFF2-40B4-BE49-F238E27FC236}">
                <a16:creationId xmlns:a16="http://schemas.microsoft.com/office/drawing/2014/main" id="{EF28385A-1BCE-4E17-9AE5-6EC9FEC0674E}"/>
              </a:ext>
            </a:extLst>
          </p:cNvPr>
          <p:cNvSpPr/>
          <p:nvPr/>
        </p:nvSpPr>
        <p:spPr>
          <a:xfrm>
            <a:off x="7916968" y="4603161"/>
            <a:ext cx="647319" cy="65049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 sz="1799"/>
          </a:p>
        </p:txBody>
      </p:sp>
      <p:sp>
        <p:nvSpPr>
          <p:cNvPr id="19" name="CasellaDiTesto 3">
            <a:extLst>
              <a:ext uri="{FF2B5EF4-FFF2-40B4-BE49-F238E27FC236}">
                <a16:creationId xmlns:a16="http://schemas.microsoft.com/office/drawing/2014/main" id="{8591AE1D-3142-411A-95D9-5D89DA2862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2552" y="1031889"/>
            <a:ext cx="4750181" cy="14755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it-IT" altLang="it-IT" sz="1799" dirty="0">
                <a:latin typeface="Calibri" panose="020F0502020204030204" pitchFamily="34" charset="0"/>
                <a:cs typeface="Calibri" panose="020F0502020204030204" pitchFamily="34" charset="0"/>
              </a:rPr>
              <a:t>Modello A: Stato Patrimoniale</a:t>
            </a:r>
          </a:p>
          <a:p>
            <a:r>
              <a:rPr lang="it-IT" altLang="it-IT" sz="1799" dirty="0">
                <a:latin typeface="Calibri" panose="020F0502020204030204" pitchFamily="34" charset="0"/>
                <a:cs typeface="Calibri" panose="020F0502020204030204" pitchFamily="34" charset="0"/>
              </a:rPr>
              <a:t>Modello B: Rendiconto gestionale (conto economico)</a:t>
            </a:r>
          </a:p>
          <a:p>
            <a:r>
              <a:rPr lang="it-IT" altLang="it-IT" sz="1799" dirty="0">
                <a:latin typeface="Calibri" panose="020F0502020204030204" pitchFamily="34" charset="0"/>
                <a:cs typeface="Calibri" panose="020F0502020204030204" pitchFamily="34" charset="0"/>
              </a:rPr>
              <a:t>Modello C: Relazione di missione (nota integrativa)</a:t>
            </a:r>
          </a:p>
        </p:txBody>
      </p:sp>
      <p:sp>
        <p:nvSpPr>
          <p:cNvPr id="20" name="CasellaDiTesto 3">
            <a:extLst>
              <a:ext uri="{FF2B5EF4-FFF2-40B4-BE49-F238E27FC236}">
                <a16:creationId xmlns:a16="http://schemas.microsoft.com/office/drawing/2014/main" id="{84906E57-B144-451D-8405-AAE15ED84B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73240" y="525696"/>
            <a:ext cx="4005901" cy="36933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it-IT" altLang="it-IT" b="1" dirty="0">
                <a:latin typeface="Calibri" panose="020F0502020204030204" pitchFamily="34" charset="0"/>
                <a:cs typeface="Calibri" panose="020F0502020204030204" pitchFamily="34" charset="0"/>
              </a:rPr>
              <a:t>CONTABILITA’ «per cassa»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" name="Connettore 1 17">
            <a:extLst>
              <a:ext uri="{FF2B5EF4-FFF2-40B4-BE49-F238E27FC236}">
                <a16:creationId xmlns:a16="http://schemas.microsoft.com/office/drawing/2014/main" id="{D291B7F0-CEEC-4FFE-B58D-FAC30469311D}"/>
              </a:ext>
            </a:extLst>
          </p:cNvPr>
          <p:cNvCxnSpPr/>
          <p:nvPr/>
        </p:nvCxnSpPr>
        <p:spPr>
          <a:xfrm>
            <a:off x="0" y="793814"/>
            <a:ext cx="10795000" cy="0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4" name="Rettangolo 13">
            <a:extLst>
              <a:ext uri="{FF2B5EF4-FFF2-40B4-BE49-F238E27FC236}">
                <a16:creationId xmlns:a16="http://schemas.microsoft.com/office/drawing/2014/main" id="{A97240C7-1ECD-4072-BA0E-9052B39087C7}"/>
              </a:ext>
            </a:extLst>
          </p:cNvPr>
          <p:cNvSpPr/>
          <p:nvPr/>
        </p:nvSpPr>
        <p:spPr>
          <a:xfrm>
            <a:off x="-41250" y="6567330"/>
            <a:ext cx="10836251" cy="726648"/>
          </a:xfrm>
          <a:prstGeom prst="rect">
            <a:avLst/>
          </a:prstGeom>
          <a:solidFill>
            <a:srgbClr val="00A19A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123371" tIns="61686" rIns="123371" bIns="61686" anchor="ctr"/>
          <a:lstStyle/>
          <a:p>
            <a:pPr algn="ctr" defTabSz="1233699">
              <a:defRPr/>
            </a:pPr>
            <a:endParaRPr lang="it-IT" sz="1799">
              <a:latin typeface="Open Sans Condensed" pitchFamily="34" charset="0"/>
              <a:ea typeface="Open Sans Condensed" pitchFamily="34" charset="0"/>
              <a:cs typeface="Open Sans Condensed" pitchFamily="34" charset="0"/>
            </a:endParaRPr>
          </a:p>
        </p:txBody>
      </p:sp>
      <p:pic>
        <p:nvPicPr>
          <p:cNvPr id="7172" name="Immagine 22">
            <a:extLst>
              <a:ext uri="{FF2B5EF4-FFF2-40B4-BE49-F238E27FC236}">
                <a16:creationId xmlns:a16="http://schemas.microsoft.com/office/drawing/2014/main" id="{64E3AF25-CF9D-4C68-9BBE-CAD5CFCCA4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19586" y="6670458"/>
            <a:ext cx="791697" cy="4839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Sottotitolo 8">
            <a:extLst>
              <a:ext uri="{FF2B5EF4-FFF2-40B4-BE49-F238E27FC236}">
                <a16:creationId xmlns:a16="http://schemas.microsoft.com/office/drawing/2014/main" id="{88C9A3B0-C193-4116-93E3-F42321A524AF}"/>
              </a:ext>
            </a:extLst>
          </p:cNvPr>
          <p:cNvSpPr txBox="1">
            <a:spLocks/>
          </p:cNvSpPr>
          <p:nvPr/>
        </p:nvSpPr>
        <p:spPr bwMode="auto">
          <a:xfrm>
            <a:off x="2590865" y="938191"/>
            <a:ext cx="5829046" cy="8630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3371" tIns="61686" rIns="123371" bIns="61686"/>
          <a:lstStyle/>
          <a:p>
            <a:pPr algn="ctr" eaLnBrk="1" hangingPunct="1">
              <a:spcBef>
                <a:spcPct val="20000"/>
              </a:spcBef>
              <a:buFont typeface="Arial" panose="020B0604020202020204" pitchFamily="34" charset="0"/>
              <a:buNone/>
              <a:defRPr/>
            </a:pPr>
            <a:r>
              <a:rPr lang="it-IT" altLang="it-IT" sz="1799" b="1" dirty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ea typeface="Open Sans Condensed"/>
                <a:cs typeface="Calibri" panose="020F0502020204030204" pitchFamily="34" charset="0"/>
              </a:rPr>
              <a:t>SCELTA PER ETS CON ENTRATE &lt; € 220.000</a:t>
            </a:r>
          </a:p>
        </p:txBody>
      </p:sp>
      <p:sp>
        <p:nvSpPr>
          <p:cNvPr id="2" name="Freccia a destra 1">
            <a:extLst>
              <a:ext uri="{FF2B5EF4-FFF2-40B4-BE49-F238E27FC236}">
                <a16:creationId xmlns:a16="http://schemas.microsoft.com/office/drawing/2014/main" id="{0882715C-500E-48A7-9657-B3C65088F5AA}"/>
              </a:ext>
            </a:extLst>
          </p:cNvPr>
          <p:cNvSpPr/>
          <p:nvPr/>
        </p:nvSpPr>
        <p:spPr>
          <a:xfrm>
            <a:off x="287170" y="2816687"/>
            <a:ext cx="1151847" cy="5759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 sz="1799"/>
          </a:p>
        </p:txBody>
      </p:sp>
      <p:sp>
        <p:nvSpPr>
          <p:cNvPr id="7175" name="CasellaDiTesto 4">
            <a:extLst>
              <a:ext uri="{FF2B5EF4-FFF2-40B4-BE49-F238E27FC236}">
                <a16:creationId xmlns:a16="http://schemas.microsoft.com/office/drawing/2014/main" id="{7A97E9CA-489F-488D-ABDD-2E1A37AE3A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19091" y="2076353"/>
            <a:ext cx="8256493" cy="1753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it-IT" altLang="it-IT" sz="1799" dirty="0">
                <a:latin typeface="Calibri" panose="020F0502020204030204" pitchFamily="34" charset="0"/>
                <a:cs typeface="Calibri" panose="020F0502020204030204" pitchFamily="34" charset="0"/>
              </a:rPr>
              <a:t>Nel conteggio del limite si tiene conto del volume complessivo di </a:t>
            </a:r>
            <a:r>
              <a:rPr lang="it-IT" altLang="it-IT" sz="1799" u="sng" dirty="0">
                <a:latin typeface="Calibri" panose="020F0502020204030204" pitchFamily="34" charset="0"/>
                <a:cs typeface="Calibri" panose="020F0502020204030204" pitchFamily="34" charset="0"/>
              </a:rPr>
              <a:t>ricavi, rendite, proventi o entrate comunque denominati e risultanti da bilancio esercizio precedente</a:t>
            </a:r>
          </a:p>
          <a:p>
            <a:endParaRPr lang="it-IT" altLang="it-IT" sz="1799" u="sng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it-IT" altLang="it-IT" sz="1799" u="sng" dirty="0">
                <a:latin typeface="Calibri" panose="020F0502020204030204" pitchFamily="34" charset="0"/>
                <a:cs typeface="Calibri" panose="020F0502020204030204" pitchFamily="34" charset="0"/>
              </a:rPr>
              <a:t>Non si tiene conto delle entrate relative a disinvestimenti </a:t>
            </a:r>
            <a:r>
              <a:rPr lang="it-IT" altLang="it-IT" sz="1799" dirty="0">
                <a:latin typeface="Calibri" panose="020F0502020204030204" pitchFamily="34" charset="0"/>
                <a:cs typeface="Calibri" panose="020F0502020204030204" pitchFamily="34" charset="0"/>
              </a:rPr>
              <a:t>cioè di alienazioni a qualsiasi titolo di elementi aventi natura di immobilizzazioni (p.es: vendita di un macchinario o entrata per mutuo)</a:t>
            </a:r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6D80517B-E817-4544-A5FE-068A52FEBB3F}"/>
              </a:ext>
            </a:extLst>
          </p:cNvPr>
          <p:cNvSpPr/>
          <p:nvPr/>
        </p:nvSpPr>
        <p:spPr>
          <a:xfrm>
            <a:off x="1618583" y="4897469"/>
            <a:ext cx="8327889" cy="10788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t-IT" sz="1799" dirty="0"/>
              <a:t>Scelta della contabilità ordinaria anche per migliori rappresentazioni contabili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" name="Connettore 1 17">
            <a:extLst>
              <a:ext uri="{FF2B5EF4-FFF2-40B4-BE49-F238E27FC236}">
                <a16:creationId xmlns:a16="http://schemas.microsoft.com/office/drawing/2014/main" id="{02C389E8-7D24-4369-8E00-D3E5E4AFFC60}"/>
              </a:ext>
            </a:extLst>
          </p:cNvPr>
          <p:cNvCxnSpPr/>
          <p:nvPr/>
        </p:nvCxnSpPr>
        <p:spPr>
          <a:xfrm>
            <a:off x="0" y="793814"/>
            <a:ext cx="10795000" cy="0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4" name="Rettangolo 13">
            <a:extLst>
              <a:ext uri="{FF2B5EF4-FFF2-40B4-BE49-F238E27FC236}">
                <a16:creationId xmlns:a16="http://schemas.microsoft.com/office/drawing/2014/main" id="{29E344EF-B4CD-4919-8F5B-50E3225DB034}"/>
              </a:ext>
            </a:extLst>
          </p:cNvPr>
          <p:cNvSpPr/>
          <p:nvPr/>
        </p:nvSpPr>
        <p:spPr>
          <a:xfrm>
            <a:off x="-41250" y="6567330"/>
            <a:ext cx="10836251" cy="726648"/>
          </a:xfrm>
          <a:prstGeom prst="rect">
            <a:avLst/>
          </a:prstGeom>
          <a:solidFill>
            <a:srgbClr val="00A19A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123371" tIns="61686" rIns="123371" bIns="61686" anchor="ctr"/>
          <a:lstStyle/>
          <a:p>
            <a:pPr algn="ctr" defTabSz="1233699">
              <a:defRPr/>
            </a:pPr>
            <a:endParaRPr lang="it-IT" sz="1799">
              <a:latin typeface="Open Sans Condensed" pitchFamily="34" charset="0"/>
              <a:ea typeface="Open Sans Condensed" pitchFamily="34" charset="0"/>
              <a:cs typeface="Open Sans Condensed" pitchFamily="34" charset="0"/>
            </a:endParaRPr>
          </a:p>
        </p:txBody>
      </p:sp>
      <p:pic>
        <p:nvPicPr>
          <p:cNvPr id="8196" name="Immagine 22">
            <a:extLst>
              <a:ext uri="{FF2B5EF4-FFF2-40B4-BE49-F238E27FC236}">
                <a16:creationId xmlns:a16="http://schemas.microsoft.com/office/drawing/2014/main" id="{CFF14C55-BE7E-4BE2-8709-1C4E3F52A6A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19586" y="6670458"/>
            <a:ext cx="791697" cy="4839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Sottotitolo 8">
            <a:extLst>
              <a:ext uri="{FF2B5EF4-FFF2-40B4-BE49-F238E27FC236}">
                <a16:creationId xmlns:a16="http://schemas.microsoft.com/office/drawing/2014/main" id="{BD058E34-09E4-4ADE-878E-1F2366838E24}"/>
              </a:ext>
            </a:extLst>
          </p:cNvPr>
          <p:cNvSpPr txBox="1">
            <a:spLocks/>
          </p:cNvSpPr>
          <p:nvPr/>
        </p:nvSpPr>
        <p:spPr bwMode="auto">
          <a:xfrm>
            <a:off x="2462352" y="762083"/>
            <a:ext cx="5829046" cy="8630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3371" tIns="61686" rIns="123371" bIns="61686"/>
          <a:lstStyle/>
          <a:p>
            <a:pPr algn="ctr" eaLnBrk="1" hangingPunct="1">
              <a:spcBef>
                <a:spcPct val="20000"/>
              </a:spcBef>
              <a:buFont typeface="Arial" panose="020B0604020202020204" pitchFamily="34" charset="0"/>
              <a:buNone/>
              <a:defRPr/>
            </a:pPr>
            <a:r>
              <a:rPr lang="it-IT" altLang="it-IT" sz="2000" b="1" dirty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ea typeface="Open Sans Condensed"/>
                <a:cs typeface="Calibri" panose="020F0502020204030204" pitchFamily="34" charset="0"/>
              </a:rPr>
              <a:t>ENTRATA IN VIGORE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4CEE4692-D328-4771-AFDB-E70BB4A1426E}"/>
              </a:ext>
            </a:extLst>
          </p:cNvPr>
          <p:cNvSpPr txBox="1"/>
          <p:nvPr/>
        </p:nvSpPr>
        <p:spPr>
          <a:xfrm>
            <a:off x="791569" y="1496723"/>
            <a:ext cx="9787531" cy="341478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42694" indent="-342694">
              <a:buFont typeface="Wingdings" panose="05000000000000000000" pitchFamily="2" charset="2"/>
              <a:buChar char="q"/>
              <a:defRPr/>
            </a:pPr>
            <a:r>
              <a:rPr lang="it-IT" sz="1799" dirty="0">
                <a:latin typeface="Calibri" panose="020F0502020204030204" pitchFamily="34" charset="0"/>
                <a:cs typeface="Calibri" panose="020F0502020204030204" pitchFamily="34" charset="0"/>
              </a:rPr>
              <a:t>Si applicano a partire </a:t>
            </a:r>
            <a:r>
              <a:rPr lang="it-IT" sz="1799" b="1" dirty="0">
                <a:latin typeface="Calibri" panose="020F0502020204030204" pitchFamily="34" charset="0"/>
                <a:cs typeface="Calibri" panose="020F0502020204030204" pitchFamily="34" charset="0"/>
              </a:rPr>
              <a:t>dal 1 gennaio 2021</a:t>
            </a:r>
          </a:p>
          <a:p>
            <a:pPr marL="342694" indent="-342694">
              <a:buFont typeface="Wingdings" panose="05000000000000000000" pitchFamily="2" charset="2"/>
              <a:buChar char="q"/>
              <a:defRPr/>
            </a:pPr>
            <a:endParaRPr lang="it-IT" sz="1799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694" indent="-342694" algn="just">
              <a:buFont typeface="Wingdings" panose="05000000000000000000" pitchFamily="2" charset="2"/>
              <a:buChar char="q"/>
              <a:defRPr/>
            </a:pPr>
            <a:r>
              <a:rPr lang="it-IT" sz="1799" dirty="0">
                <a:latin typeface="Calibri" panose="020F0502020204030204" pitchFamily="34" charset="0"/>
                <a:cs typeface="Calibri" panose="020F0502020204030204" pitchFamily="34" charset="0"/>
              </a:rPr>
              <a:t>Necessità di prepararsi per la contabilità scelta, anche per riclassificare i bilanci per l’esercizio precedente (</a:t>
            </a:r>
            <a:r>
              <a:rPr lang="it-IT" sz="1799" u="sng" dirty="0">
                <a:latin typeface="Calibri" panose="020F0502020204030204" pitchFamily="34" charset="0"/>
                <a:cs typeface="Calibri" panose="020F0502020204030204" pitchFamily="34" charset="0"/>
              </a:rPr>
              <a:t>colonne t-1 per i rendiconti gestionali e per cassa</a:t>
            </a:r>
            <a:r>
              <a:rPr lang="it-IT" sz="1799" dirty="0">
                <a:latin typeface="Calibri" panose="020F0502020204030204" pitchFamily="34" charset="0"/>
                <a:cs typeface="Calibri" panose="020F0502020204030204" pitchFamily="34" charset="0"/>
              </a:rPr>
              <a:t>) </a:t>
            </a:r>
          </a:p>
          <a:p>
            <a:pPr marL="342694" indent="-342694" algn="just">
              <a:buFont typeface="Wingdings" panose="05000000000000000000" pitchFamily="2" charset="2"/>
              <a:buChar char="q"/>
              <a:defRPr/>
            </a:pPr>
            <a:endParaRPr lang="it-IT" sz="1799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694" indent="-342694" algn="just">
              <a:buFont typeface="Wingdings" panose="05000000000000000000" pitchFamily="2" charset="2"/>
              <a:buChar char="q"/>
              <a:defRPr/>
            </a:pPr>
            <a:r>
              <a:rPr lang="it-IT" sz="1799" dirty="0">
                <a:latin typeface="Calibri" panose="020F0502020204030204" pitchFamily="34" charset="0"/>
                <a:cs typeface="Calibri" panose="020F0502020204030204" pitchFamily="34" charset="0"/>
              </a:rPr>
              <a:t>Gli schemi di bilancio </a:t>
            </a:r>
            <a:r>
              <a:rPr lang="it-IT" sz="1799" b="1" dirty="0">
                <a:latin typeface="Calibri" panose="020F0502020204030204" pitchFamily="34" charset="0"/>
                <a:cs typeface="Calibri" panose="020F0502020204030204" pitchFamily="34" charset="0"/>
              </a:rPr>
              <a:t>sono da considerarsi fissi </a:t>
            </a:r>
            <a:r>
              <a:rPr lang="it-IT" sz="1799" dirty="0">
                <a:latin typeface="Calibri" panose="020F0502020204030204" pitchFamily="34" charset="0"/>
                <a:cs typeface="Calibri" panose="020F0502020204030204" pitchFamily="34" charset="0"/>
              </a:rPr>
              <a:t>per favorire chiarezza e  comparabilità dei dati. </a:t>
            </a:r>
          </a:p>
          <a:p>
            <a:pPr algn="just">
              <a:defRPr/>
            </a:pPr>
            <a:r>
              <a:rPr lang="it-IT" sz="1799" dirty="0">
                <a:latin typeface="Calibri" panose="020F0502020204030204" pitchFamily="34" charset="0"/>
                <a:cs typeface="Calibri" panose="020F0502020204030204" pitchFamily="34" charset="0"/>
              </a:rPr>
              <a:t>     Tuttavia:</a:t>
            </a:r>
          </a:p>
          <a:p>
            <a:pPr algn="just">
              <a:defRPr/>
            </a:pPr>
            <a:r>
              <a:rPr lang="it-IT" sz="1799" dirty="0">
                <a:latin typeface="Calibri" panose="020F0502020204030204" pitchFamily="34" charset="0"/>
                <a:cs typeface="Calibri" panose="020F0502020204030204" pitchFamily="34" charset="0"/>
              </a:rPr>
              <a:t>     -  le voci precedute da numeri arabi o lettere minuscole possono essere suddivise ulteriormente senza eliminare la voce complessiva e l’importo corrispondente;</a:t>
            </a:r>
          </a:p>
          <a:p>
            <a:pPr algn="just">
              <a:defRPr/>
            </a:pPr>
            <a:r>
              <a:rPr lang="it-IT" sz="1799" dirty="0">
                <a:latin typeface="Calibri" panose="020F0502020204030204" pitchFamily="34" charset="0"/>
                <a:cs typeface="Calibri" panose="020F0502020204030204" pitchFamily="34" charset="0"/>
              </a:rPr>
              <a:t>    -    le stesse voci possono essere eliminate se hanno importi nulli per 2 esercizi consecutivi;</a:t>
            </a:r>
          </a:p>
          <a:p>
            <a:pPr algn="just">
              <a:defRPr/>
            </a:pPr>
            <a:r>
              <a:rPr lang="it-IT" sz="1799" dirty="0">
                <a:latin typeface="Calibri" panose="020F0502020204030204" pitchFamily="34" charset="0"/>
                <a:cs typeface="Calibri" panose="020F0502020204030204" pitchFamily="34" charset="0"/>
              </a:rPr>
              <a:t>    -    per favorire chiarezza del bilancio, si possono aggiungere voci precedute da numeri arabi o da lettere minuscole dell’alfabeto</a:t>
            </a:r>
          </a:p>
        </p:txBody>
      </p:sp>
      <p:sp>
        <p:nvSpPr>
          <p:cNvPr id="2" name="Freccia circolare a destra 1"/>
          <p:cNvSpPr/>
          <p:nvPr/>
        </p:nvSpPr>
        <p:spPr>
          <a:xfrm>
            <a:off x="139699" y="4286250"/>
            <a:ext cx="651869" cy="1905000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1206500" y="5544919"/>
            <a:ext cx="457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000" b="1" dirty="0"/>
              <a:t>Personalizzazione dei conti per tendere ad una responsabilizzazione COGE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191250"/>
            <a:ext cx="10797540" cy="1029102"/>
          </a:xfrm>
          <a:custGeom>
            <a:avLst/>
            <a:gdLst/>
            <a:ahLst/>
            <a:cxnLst/>
            <a:rect l="l" t="t" r="r" b="b"/>
            <a:pathLst>
              <a:path w="10797540" h="632458">
                <a:moveTo>
                  <a:pt x="10797540" y="632458"/>
                </a:moveTo>
                <a:lnTo>
                  <a:pt x="10797540" y="0"/>
                </a:lnTo>
                <a:lnTo>
                  <a:pt x="0" y="0"/>
                </a:lnTo>
                <a:lnTo>
                  <a:pt x="0" y="632458"/>
                </a:lnTo>
                <a:lnTo>
                  <a:pt x="10797540" y="632458"/>
                </a:lnTo>
                <a:close/>
              </a:path>
            </a:pathLst>
          </a:custGeom>
          <a:solidFill>
            <a:srgbClr val="00A09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60664A48-1AF9-4A5B-B4A8-35D5F966826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3500" y="6388211"/>
            <a:ext cx="2681288" cy="635179"/>
          </a:xfrm>
          <a:prstGeom prst="rect">
            <a:avLst/>
          </a:prstGeom>
        </p:spPr>
      </p:pic>
      <p:sp>
        <p:nvSpPr>
          <p:cNvPr id="7" name="CasellaDiTesto 6">
            <a:extLst>
              <a:ext uri="{FF2B5EF4-FFF2-40B4-BE49-F238E27FC236}">
                <a16:creationId xmlns:a16="http://schemas.microsoft.com/office/drawing/2014/main" id="{9F75CA55-D1F4-49B4-BD74-B22C9323F3DC}"/>
              </a:ext>
            </a:extLst>
          </p:cNvPr>
          <p:cNvSpPr txBox="1"/>
          <p:nvPr/>
        </p:nvSpPr>
        <p:spPr>
          <a:xfrm>
            <a:off x="430212" y="6521134"/>
            <a:ext cx="411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chemeClr val="bg1"/>
                </a:solidFill>
              </a:rPr>
              <a:t>WWW.ASSO360.IT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C01F2C33-0896-4AFA-80C5-52B149F4B3F4}"/>
              </a:ext>
            </a:extLst>
          </p:cNvPr>
          <p:cNvSpPr txBox="1"/>
          <p:nvPr/>
        </p:nvSpPr>
        <p:spPr>
          <a:xfrm>
            <a:off x="749300" y="2272638"/>
            <a:ext cx="9296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it-IT" dirty="0"/>
              <a:t>Caratteristica: USCITE classificate per </a:t>
            </a:r>
            <a:r>
              <a:rPr lang="it-IT" b="1" dirty="0"/>
              <a:t>NATURA</a:t>
            </a:r>
          </a:p>
          <a:p>
            <a:r>
              <a:rPr lang="it-IT" b="1" dirty="0"/>
              <a:t>	              </a:t>
            </a:r>
            <a:r>
              <a:rPr lang="it-IT" dirty="0"/>
              <a:t>ENTRATE classificate per </a:t>
            </a:r>
            <a:r>
              <a:rPr lang="it-IT" b="1" dirty="0"/>
              <a:t>PROVENIENZA</a:t>
            </a:r>
            <a:r>
              <a:rPr lang="it-IT" dirty="0"/>
              <a:t> (origine)</a:t>
            </a:r>
          </a:p>
        </p:txBody>
      </p:sp>
      <p:sp>
        <p:nvSpPr>
          <p:cNvPr id="9" name="Sottotitolo 8">
            <a:extLst>
              <a:ext uri="{FF2B5EF4-FFF2-40B4-BE49-F238E27FC236}">
                <a16:creationId xmlns:a16="http://schemas.microsoft.com/office/drawing/2014/main" id="{BD058E34-09E4-4ADE-878E-1F2366838E24}"/>
              </a:ext>
            </a:extLst>
          </p:cNvPr>
          <p:cNvSpPr txBox="1">
            <a:spLocks/>
          </p:cNvSpPr>
          <p:nvPr/>
        </p:nvSpPr>
        <p:spPr bwMode="auto">
          <a:xfrm>
            <a:off x="2462352" y="762083"/>
            <a:ext cx="5829046" cy="8630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3371" tIns="61686" rIns="123371" bIns="61686"/>
          <a:lstStyle/>
          <a:p>
            <a:pPr algn="ctr" eaLnBrk="1" hangingPunct="1">
              <a:spcBef>
                <a:spcPct val="20000"/>
              </a:spcBef>
              <a:buFont typeface="Arial" panose="020B0604020202020204" pitchFamily="34" charset="0"/>
              <a:buNone/>
              <a:defRPr/>
            </a:pPr>
            <a:r>
              <a:rPr lang="it-IT" altLang="it-IT" sz="2000" b="1" dirty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ea typeface="Open Sans Condensed"/>
                <a:cs typeface="Calibri" panose="020F0502020204030204" pitchFamily="34" charset="0"/>
              </a:rPr>
              <a:t>RENDICONTO PER CASSA</a:t>
            </a:r>
          </a:p>
          <a:p>
            <a:pPr algn="ctr" eaLnBrk="1" hangingPunct="1">
              <a:spcBef>
                <a:spcPct val="20000"/>
              </a:spcBef>
              <a:buFont typeface="Arial" panose="020B0604020202020204" pitchFamily="34" charset="0"/>
              <a:buNone/>
              <a:defRPr/>
            </a:pPr>
            <a:r>
              <a:rPr lang="it-IT" altLang="it-IT" sz="2000" b="1" dirty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ea typeface="Open Sans Condensed"/>
                <a:cs typeface="Calibri" panose="020F0502020204030204" pitchFamily="34" charset="0"/>
              </a:rPr>
              <a:t>Principi generali</a:t>
            </a:r>
          </a:p>
        </p:txBody>
      </p:sp>
      <p:sp>
        <p:nvSpPr>
          <p:cNvPr id="4" name="CasellaDiTesto 3"/>
          <p:cNvSpPr txBox="1"/>
          <p:nvPr/>
        </p:nvSpPr>
        <p:spPr>
          <a:xfrm>
            <a:off x="749300" y="4907518"/>
            <a:ext cx="815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it-IT" b="1" dirty="0"/>
              <a:t>Incassi accertati e pagamenti effettuati </a:t>
            </a: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C01F2C33-0896-4AFA-80C5-52B149F4B3F4}"/>
              </a:ext>
            </a:extLst>
          </p:cNvPr>
          <p:cNvSpPr txBox="1"/>
          <p:nvPr/>
        </p:nvSpPr>
        <p:spPr>
          <a:xfrm>
            <a:off x="749300" y="3332690"/>
            <a:ext cx="929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it-IT" dirty="0"/>
              <a:t>Evidenziazione di </a:t>
            </a:r>
            <a:r>
              <a:rPr lang="it-IT" b="1" dirty="0"/>
              <a:t>risultati finanziari intermedi </a:t>
            </a:r>
            <a:r>
              <a:rPr lang="it-IT" dirty="0"/>
              <a:t>relativi alle principali aree gestionali </a:t>
            </a: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C01F2C33-0896-4AFA-80C5-52B149F4B3F4}"/>
              </a:ext>
            </a:extLst>
          </p:cNvPr>
          <p:cNvSpPr txBox="1"/>
          <p:nvPr/>
        </p:nvSpPr>
        <p:spPr>
          <a:xfrm>
            <a:off x="749300" y="3993118"/>
            <a:ext cx="9296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it-IT" dirty="0"/>
              <a:t>Necessità di riflettere sin da subito sulla ripartizione, ad esempio, </a:t>
            </a:r>
            <a:r>
              <a:rPr lang="it-IT" u="sng" dirty="0"/>
              <a:t>delle uscite da attività di interesse generale e da attività diverse </a:t>
            </a:r>
          </a:p>
        </p:txBody>
      </p:sp>
    </p:spTree>
    <p:extLst>
      <p:ext uri="{BB962C8B-B14F-4D97-AF65-F5344CB8AC3E}">
        <p14:creationId xmlns:p14="http://schemas.microsoft.com/office/powerpoint/2010/main" val="16772187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191250"/>
            <a:ext cx="10797540" cy="1029102"/>
          </a:xfrm>
          <a:custGeom>
            <a:avLst/>
            <a:gdLst/>
            <a:ahLst/>
            <a:cxnLst/>
            <a:rect l="l" t="t" r="r" b="b"/>
            <a:pathLst>
              <a:path w="10797540" h="632458">
                <a:moveTo>
                  <a:pt x="10797540" y="632458"/>
                </a:moveTo>
                <a:lnTo>
                  <a:pt x="10797540" y="0"/>
                </a:lnTo>
                <a:lnTo>
                  <a:pt x="0" y="0"/>
                </a:lnTo>
                <a:lnTo>
                  <a:pt x="0" y="632458"/>
                </a:lnTo>
                <a:lnTo>
                  <a:pt x="10797540" y="632458"/>
                </a:lnTo>
                <a:close/>
              </a:path>
            </a:pathLst>
          </a:custGeom>
          <a:solidFill>
            <a:srgbClr val="00A09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60664A48-1AF9-4A5B-B4A8-35D5F966826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3500" y="6388211"/>
            <a:ext cx="2681288" cy="635179"/>
          </a:xfrm>
          <a:prstGeom prst="rect">
            <a:avLst/>
          </a:prstGeom>
        </p:spPr>
      </p:pic>
      <p:sp>
        <p:nvSpPr>
          <p:cNvPr id="7" name="CasellaDiTesto 6">
            <a:extLst>
              <a:ext uri="{FF2B5EF4-FFF2-40B4-BE49-F238E27FC236}">
                <a16:creationId xmlns:a16="http://schemas.microsoft.com/office/drawing/2014/main" id="{9F75CA55-D1F4-49B4-BD74-B22C9323F3DC}"/>
              </a:ext>
            </a:extLst>
          </p:cNvPr>
          <p:cNvSpPr txBox="1"/>
          <p:nvPr/>
        </p:nvSpPr>
        <p:spPr>
          <a:xfrm>
            <a:off x="430212" y="6521134"/>
            <a:ext cx="411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chemeClr val="bg1"/>
                </a:solidFill>
              </a:rPr>
              <a:t>WWW.ASSO360.IT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C01F2C33-0896-4AFA-80C5-52B149F4B3F4}"/>
              </a:ext>
            </a:extLst>
          </p:cNvPr>
          <p:cNvSpPr txBox="1"/>
          <p:nvPr/>
        </p:nvSpPr>
        <p:spPr>
          <a:xfrm>
            <a:off x="749300" y="1498970"/>
            <a:ext cx="9296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it-IT" dirty="0"/>
              <a:t>Interesserà molte APS e ODV la cui trasmigrazione al RUNTS è automatica e quindi con nuovi schemi di bilancio da adottare in forma obbligatoria</a:t>
            </a:r>
          </a:p>
        </p:txBody>
      </p:sp>
      <p:sp>
        <p:nvSpPr>
          <p:cNvPr id="9" name="Sottotitolo 8">
            <a:extLst>
              <a:ext uri="{FF2B5EF4-FFF2-40B4-BE49-F238E27FC236}">
                <a16:creationId xmlns:a16="http://schemas.microsoft.com/office/drawing/2014/main" id="{BD058E34-09E4-4ADE-878E-1F2366838E24}"/>
              </a:ext>
            </a:extLst>
          </p:cNvPr>
          <p:cNvSpPr txBox="1">
            <a:spLocks/>
          </p:cNvSpPr>
          <p:nvPr/>
        </p:nvSpPr>
        <p:spPr bwMode="auto">
          <a:xfrm>
            <a:off x="2462352" y="762083"/>
            <a:ext cx="5829046" cy="8630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3371" tIns="61686" rIns="123371" bIns="61686"/>
          <a:lstStyle/>
          <a:p>
            <a:pPr algn="ctr" eaLnBrk="1" hangingPunct="1">
              <a:spcBef>
                <a:spcPct val="20000"/>
              </a:spcBef>
              <a:buFont typeface="Arial" panose="020B0604020202020204" pitchFamily="34" charset="0"/>
              <a:buNone/>
              <a:defRPr/>
            </a:pPr>
            <a:r>
              <a:rPr lang="it-IT" altLang="it-IT" sz="2000" b="1" dirty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ea typeface="Open Sans Condensed"/>
                <a:cs typeface="Calibri" panose="020F0502020204030204" pitchFamily="34" charset="0"/>
              </a:rPr>
              <a:t>RENDICONTO PER CASSA</a:t>
            </a:r>
          </a:p>
        </p:txBody>
      </p:sp>
      <p:sp>
        <p:nvSpPr>
          <p:cNvPr id="3" name="CasellaDiTesto 2"/>
          <p:cNvSpPr txBox="1"/>
          <p:nvPr/>
        </p:nvSpPr>
        <p:spPr>
          <a:xfrm>
            <a:off x="749300" y="2533650"/>
            <a:ext cx="92964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Lo schema fisso a sezione contrapposte del documento comprende 5 aree diverse per tipologia di attività che sono quelle nella quale andremo ad imputare entrate ed uscite finanziarie:</a:t>
            </a:r>
          </a:p>
          <a:p>
            <a:pPr marL="342900" indent="-342900">
              <a:buAutoNum type="alphaLcParenR"/>
            </a:pPr>
            <a:r>
              <a:rPr lang="it-IT" dirty="0"/>
              <a:t>Attività di interesse generale (art. 5 </a:t>
            </a:r>
            <a:r>
              <a:rPr lang="it-IT" dirty="0" err="1"/>
              <a:t>Dlgs</a:t>
            </a:r>
            <a:r>
              <a:rPr lang="it-IT" dirty="0"/>
              <a:t>) – </a:t>
            </a:r>
            <a:r>
              <a:rPr lang="it-IT" i="1" dirty="0" err="1">
                <a:solidFill>
                  <a:srgbClr val="FF0000"/>
                </a:solidFill>
              </a:rPr>
              <a:t>mission</a:t>
            </a:r>
            <a:r>
              <a:rPr lang="it-IT" i="1" dirty="0">
                <a:solidFill>
                  <a:srgbClr val="FF0000"/>
                </a:solidFill>
              </a:rPr>
              <a:t> dell’associazione</a:t>
            </a:r>
          </a:p>
          <a:p>
            <a:pPr marL="342900" indent="-342900">
              <a:buAutoNum type="alphaLcParenR"/>
            </a:pPr>
            <a:r>
              <a:rPr lang="it-IT" dirty="0"/>
              <a:t>Attività di interesse diverso e strumentale (art. 6 </a:t>
            </a:r>
            <a:r>
              <a:rPr lang="it-IT" dirty="0" err="1"/>
              <a:t>Dlgs</a:t>
            </a:r>
            <a:r>
              <a:rPr lang="it-IT" dirty="0"/>
              <a:t>) – </a:t>
            </a:r>
            <a:r>
              <a:rPr lang="it-IT" i="1" dirty="0">
                <a:solidFill>
                  <a:srgbClr val="FF0000"/>
                </a:solidFill>
              </a:rPr>
              <a:t>come attività di finanziamento delle prime</a:t>
            </a:r>
          </a:p>
          <a:p>
            <a:pPr marL="342900" indent="-342900">
              <a:buAutoNum type="alphaLcParenR"/>
            </a:pPr>
            <a:r>
              <a:rPr lang="it-IT" dirty="0"/>
              <a:t>Attività di raccolta fondi (art. 7 </a:t>
            </a:r>
            <a:r>
              <a:rPr lang="it-IT" dirty="0" err="1"/>
              <a:t>Dlgs</a:t>
            </a:r>
            <a:r>
              <a:rPr lang="it-IT" dirty="0"/>
              <a:t> ) – </a:t>
            </a:r>
            <a:r>
              <a:rPr lang="it-IT" i="1" dirty="0">
                <a:solidFill>
                  <a:srgbClr val="FF0000"/>
                </a:solidFill>
              </a:rPr>
              <a:t>lasciti, donazioni e contributi non corrispettivi</a:t>
            </a:r>
          </a:p>
          <a:p>
            <a:pPr marL="342900" indent="-342900">
              <a:buAutoNum type="alphaLcParenR"/>
            </a:pPr>
            <a:r>
              <a:rPr lang="it-IT" dirty="0"/>
              <a:t>Attività finanziarie e patrimoniali – </a:t>
            </a:r>
            <a:r>
              <a:rPr lang="it-IT" i="1" dirty="0">
                <a:solidFill>
                  <a:srgbClr val="FF0000"/>
                </a:solidFill>
              </a:rPr>
              <a:t>frutti di cespiti </a:t>
            </a:r>
          </a:p>
          <a:p>
            <a:pPr marL="342900" indent="-342900">
              <a:buAutoNum type="alphaLcParenR"/>
            </a:pPr>
            <a:r>
              <a:rPr lang="it-IT" dirty="0"/>
              <a:t>Attività di supporto generali – </a:t>
            </a:r>
            <a:r>
              <a:rPr lang="it-IT" i="1" dirty="0">
                <a:solidFill>
                  <a:srgbClr val="FF0000"/>
                </a:solidFill>
              </a:rPr>
              <a:t>p.es. entrate da distacco del personale/uscite per costi di back office</a:t>
            </a:r>
          </a:p>
          <a:p>
            <a:pPr marL="342900" indent="-342900">
              <a:buAutoNum type="alphaLcParenR"/>
            </a:pPr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430212" y="5353050"/>
            <a:ext cx="97678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u="sng" dirty="0"/>
              <a:t>La logica sottostante è l’individuazione del movimento finanziario corrispondente alla ragione di entrata/uscita finanziaria</a:t>
            </a:r>
          </a:p>
        </p:txBody>
      </p:sp>
    </p:spTree>
    <p:extLst>
      <p:ext uri="{BB962C8B-B14F-4D97-AF65-F5344CB8AC3E}">
        <p14:creationId xmlns:p14="http://schemas.microsoft.com/office/powerpoint/2010/main" val="26037960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428</TotalTime>
  <Words>1554</Words>
  <Application>Microsoft Office PowerPoint</Application>
  <PresentationFormat>Personalizzato</PresentationFormat>
  <Paragraphs>143</Paragraphs>
  <Slides>16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16</vt:i4>
      </vt:variant>
    </vt:vector>
  </HeadingPairs>
  <TitlesOfParts>
    <vt:vector size="22" baseType="lpstr">
      <vt:lpstr>Arial</vt:lpstr>
      <vt:lpstr>Calibri</vt:lpstr>
      <vt:lpstr>Gill Sans MT</vt:lpstr>
      <vt:lpstr>Open Sans Condensed</vt:lpstr>
      <vt:lpstr>Wingdings</vt:lpstr>
      <vt:lpstr>Office Theme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Company Profile Asso360</dc:title>
  <dc:creator>Tommaso</dc:creator>
  <cp:lastModifiedBy>Massimiliano Trobiani</cp:lastModifiedBy>
  <cp:revision>51</cp:revision>
  <dcterms:created xsi:type="dcterms:W3CDTF">2019-06-12T19:06:57Z</dcterms:created>
  <dcterms:modified xsi:type="dcterms:W3CDTF">2020-10-13T14:30:01Z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2019-01-23T00:00:00Z</vt:filetime>
  </property>
  <property fmtid="{D5CDD505-2E9C-101B-9397-08002B2CF9AE}" pid="3" name="LastSaved">
    <vt:filetime>2019-06-12T00:00:00Z</vt:filetime>
  </property>
</Properties>
</file>